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_rels/chart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FB6E44"/>
            </a:solidFill>
          </c:spPr>
          <c:cat>
            <c:strRef>
              <c:f>Sheet1!$A$2:$A$6</c:f>
              <c:strCache>
                <c:ptCount val="5"/>
                <c:pt idx="0">
                  <c:v>Reviews over a year old</c:v>
                </c:pt>
                <c:pt idx="1">
                  <c:v>Last 12 months</c:v>
                </c:pt>
                <c:pt idx="2">
                  <c:v>Last 6 months</c:v>
                </c:pt>
                <c:pt idx="3">
                  <c:v>Last 3 months</c:v>
                </c:pt>
                <c:pt idx="4">
                  <c:v>Last 30 days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18.6</c:v>
                </c:pt>
                <c:pt idx="1">
                  <c:v>36.4</c:v>
                </c:pt>
                <c:pt idx="2">
                  <c:v>36.9</c:v>
                </c:pt>
                <c:pt idx="3">
                  <c:v>38.1</c:v>
                </c:pt>
                <c:pt idx="4">
                  <c:v>37.9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sz="11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0D0D0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48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Calibr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0A0D77"/>
            </a:solidFill>
          </c:spPr>
          <c:cat>
            <c:strRef>
              <c:f>Sheet1!$A$2:$A$6</c:f>
              <c:strCache>
                <c:ptCount val="5"/>
                <c:pt idx="0">
                  <c:v>1 ★</c:v>
                </c:pt>
                <c:pt idx="1">
                  <c:v>2 ★</c:v>
                </c:pt>
                <c:pt idx="2">
                  <c:v>3 ★</c:v>
                </c:pt>
                <c:pt idx="3">
                  <c:v>4 ★</c:v>
                </c:pt>
                <c:pt idx="4">
                  <c:v>5 ★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19.5</c:v>
                </c:pt>
                <c:pt idx="1">
                  <c:v>2.3</c:v>
                </c:pt>
                <c:pt idx="2">
                  <c:v>3.2</c:v>
                </c:pt>
                <c:pt idx="3">
                  <c:v>12.9</c:v>
                </c:pt>
                <c:pt idx="4">
                  <c:v>62.1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2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0D0D0"/>
            </a:solidFill>
          </a:ln>
        </c:spPr>
        <c:txPr>
          <a:bodyPr/>
          <a:lstStyle/>
          <a:p>
            <a:pPr>
              <a:defRPr sz="12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75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200">
          <a:latin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FB6E44"/>
            </a:solidFill>
          </c:spPr>
          <c:cat>
            <c:strRef>
              <c:f>Sheet1!$A$2:$A$11</c:f>
              <c:strCache>
                <c:ptCount val="10"/>
                <c:pt idx="0">
                  <c:v>Support unreachable after paying</c:v>
                </c:pt>
                <c:pt idx="1">
                  <c:v>Guarantees unclear or not kept</c:v>
                </c:pt>
                <c:pt idx="2">
                  <c:v>Home differs from listing</c:v>
                </c:pt>
                <c:pt idx="3">
                  <c:v>Workarounds (review, bank)</c:v>
                </c:pt>
                <c:pt idx="4">
                  <c:v>Cost revealed after paying</c:v>
                </c:pt>
                <c:pt idx="5">
                  <c:v>Service fee seen as excessive</c:v>
                </c:pt>
                <c:pt idx="6">
                  <c:v>Cancelling, multiple requests</c:v>
                </c:pt>
                <c:pt idx="7">
                  <c:v>Automated support</c:v>
                </c:pt>
                <c:pt idx="8">
                  <c:v>Agency revealed after booking</c:v>
                </c:pt>
                <c:pt idx="9">
                  <c:v>Vulnerable situation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49.0</c:v>
                </c:pt>
                <c:pt idx="1">
                  <c:v>28.5</c:v>
                </c:pt>
                <c:pt idx="2">
                  <c:v>26.0</c:v>
                </c:pt>
                <c:pt idx="3">
                  <c:v>16.5</c:v>
                </c:pt>
                <c:pt idx="4">
                  <c:v>16.0</c:v>
                </c:pt>
                <c:pt idx="5">
                  <c:v>15.5</c:v>
                </c:pt>
                <c:pt idx="6">
                  <c:v>14.0</c:v>
                </c:pt>
                <c:pt idx="7">
                  <c:v>13.5</c:v>
                </c:pt>
                <c:pt idx="8">
                  <c:v>13.0</c:v>
                </c:pt>
                <c:pt idx="9">
                  <c:v>9.5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0D0D0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60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Calibri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0A0D77"/>
            </a:solidFill>
          </c:spPr>
          <c:cat>
            <c:strRef>
              <c:f>Sheet1!$A$2:$A$11</c:f>
              <c:strCache>
                <c:ptCount val="10"/>
                <c:pt idx="0">
                  <c:v>Ritual regret</c:v>
                </c:pt>
                <c:pt idx="1">
                  <c:v>Signed "The Spotahome Team"</c:v>
                </c:pt>
                <c:pt idx="2">
                  <c:v>Greeting by first name</c:v>
                </c:pt>
                <c:pt idx="3">
                  <c:v>Sent to a private channel</c:v>
                </c:pt>
                <c:pt idx="4">
                  <c:v>Review "under way"</c:v>
                </c:pt>
                <c:pt idx="5">
                  <c:v>Thanks</c:v>
                </c:pt>
                <c:pt idx="6">
                  <c:v>Case "not found"</c:v>
                </c:pt>
                <c:pt idx="7">
                  <c:v>Rule reminder</c:v>
                </c:pt>
                <c:pt idx="8">
                  <c:v>Identical to another reply</c:v>
                </c:pt>
                <c:pt idx="9">
                  <c:v>Signed by a named agent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78</c:v>
                </c:pt>
                <c:pt idx="1">
                  <c:v>78</c:v>
                </c:pt>
                <c:pt idx="2">
                  <c:v>72</c:v>
                </c:pt>
                <c:pt idx="3">
                  <c:v>51</c:v>
                </c:pt>
                <c:pt idx="4">
                  <c:v>36</c:v>
                </c:pt>
                <c:pt idx="5">
                  <c:v>34</c:v>
                </c:pt>
                <c:pt idx="6">
                  <c:v>16</c:v>
                </c:pt>
                <c:pt idx="7">
                  <c:v>13</c:v>
                </c:pt>
                <c:pt idx="8">
                  <c:v>12</c:v>
                </c:pt>
                <c:pt idx="9">
                  <c:v>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0D0D0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Calibri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0A0D77"/>
            </a:solidFill>
          </c:spPr>
          <c:cat>
            <c:strRef>
              <c:f>Sheet1!$A$2:$A$5</c:f>
              <c:strCache>
                <c:ptCount val="4"/>
                <c:pt idx="0">
                  <c:v>Critical</c:v>
                </c:pt>
                <c:pt idx="1">
                  <c:v>Major</c:v>
                </c:pt>
                <c:pt idx="2">
                  <c:v>Minor</c:v>
                </c:pt>
                <c:pt idx="3">
                  <c:v>Positive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15</c:v>
                </c:pt>
                <c:pt idx="2">
                  <c:v>7</c:v>
                </c:pt>
                <c:pt idx="3">
                  <c:v>3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2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0D0D0"/>
            </a:solidFill>
          </a:ln>
        </c:spPr>
        <c:txPr>
          <a:bodyPr/>
          <a:lstStyle/>
          <a:p>
            <a:pPr>
              <a:defRPr sz="12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8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200">
          <a:latin typeface="Calibri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0A0D77"/>
            </a:solidFill>
          </c:spPr>
          <c:cat>
            <c:strRef>
              <c:f>Sheet1!$A$2:$A$4</c:f>
              <c:strCache>
                <c:ptCount val="3"/>
                <c:pt idx="0">
                  <c:v>Current site</c:v>
                </c:pt>
                <c:pt idx="1">
                  <c:v>Current site, dates already set</c:v>
                </c:pt>
                <c:pt idx="2">
                  <c:v>Redesign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52.3</c:v>
                </c:pt>
                <c:pt idx="1">
                  <c:v>38.5</c:v>
                </c:pt>
                <c:pt idx="2">
                  <c:v>14.5</c:v>
                </c:pt>
              </c:numCache>
            </c:numRef>
          </c:val>
        </c:ser>
        <c:dLbls>
          <c:numFmt formatCode="0.0&quot; s&quot;" sourceLinked="0"/>
          <c:txPr>
            <a:bodyPr/>
            <a:lstStyle/>
            <a:p>
              <a:pPr>
                <a:defRPr sz="11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0D0D0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65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Calibri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0A0D77"/>
            </a:solidFill>
          </c:spPr>
          <c:cat>
            <c:strRef>
              <c:f>Sheet1!$A$2:$A$8</c:f>
              <c:strCache>
                <c:ptCount val="7"/>
                <c:pt idx="0">
                  <c:v>Unnamed button (hearts, arrows)</c:v>
                </c:pt>
                <c:pt idx="1">
                  <c:v>Image without alt text</c:v>
                </c:pt>
                <c:pt idx="2">
                  <c:v>Unnamed link</c:v>
                </c:pt>
                <c:pt idx="3">
                  <c:v>Unnamed select</c:v>
                </c:pt>
                <c:pt idx="4">
                  <c:v>Unnamed ARIA command</c:v>
                </c:pt>
                <c:pt idx="5">
                  <c:v>Nested interactive controls</c:v>
                </c:pt>
                <c:pt idx="6">
                  <c:v>Insufficient contrast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137</c:v>
                </c:pt>
                <c:pt idx="1">
                  <c:v>66</c:v>
                </c:pt>
                <c:pt idx="2">
                  <c:v>39</c:v>
                </c:pt>
                <c:pt idx="3">
                  <c:v>20</c:v>
                </c:pt>
                <c:pt idx="4">
                  <c:v>18</c:v>
                </c:pt>
                <c:pt idx="5">
                  <c:v>16</c:v>
                </c:pt>
                <c:pt idx="6">
                  <c:v>12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0D0D0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65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Calibri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FB6E44"/>
            </a:solidFill>
          </c:spPr>
          <c:cat>
            <c:strRef>
              <c:f>Sheet1!$A$2:$A$4</c:f>
              <c:strCache>
                <c:ptCount val="3"/>
                <c:pt idx="0">
                  <c:v>Integrity: keeping one's word</c:v>
                </c:pt>
                <c:pt idx="1">
                  <c:v>Benevolence: acting for me</c:v>
                </c:pt>
                <c:pt idx="2">
                  <c:v>Ability: knowing how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76.5</c:v>
                </c:pt>
                <c:pt idx="1">
                  <c:v>56.5</c:v>
                </c:pt>
                <c:pt idx="2">
                  <c:v>30.5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0D0D0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95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Calibri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0A0D77"/>
            </a:solidFill>
          </c:spPr>
          <c:cat>
            <c:strRef>
              <c:f>Sheet1!$A$2:$A$4</c:f>
              <c:strCache>
                <c:ptCount val="3"/>
                <c:pt idx="0">
                  <c:v>Ability</c:v>
                </c:pt>
                <c:pt idx="1">
                  <c:v>Benevolence</c:v>
                </c:pt>
                <c:pt idx="2">
                  <c:v>Integrity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73.3</c:v>
                </c:pt>
                <c:pt idx="1">
                  <c:v>16.0</c:v>
                </c:pt>
                <c:pt idx="2">
                  <c:v>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0D0D0"/>
            </a:solidFill>
          </a:ln>
        </c:spPr>
        <c:txPr>
          <a:bodyPr/>
          <a:lstStyle/>
          <a:p>
            <a:pPr>
              <a:defRPr sz="11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95.0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latin typeface="Calibri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8.xml"/><Relationship Id="rId3" Type="http://schemas.openxmlformats.org/officeDocument/2006/relationships/chart" Target="../charts/chart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6" Type="http://schemas.openxmlformats.org/officeDocument/2006/relationships/image" Target="../media/image17.jpg"/><Relationship Id="rId7" Type="http://schemas.openxmlformats.org/officeDocument/2006/relationships/image" Target="../media/image18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3_472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0"/>
            <a:ext cx="5882335" cy="6858000"/>
          </a:xfrm>
          <a:prstGeom prst="rect">
            <a:avLst/>
          </a:prstGeom>
        </p:spPr>
      </p:pic>
      <p:pic>
        <p:nvPicPr>
          <p:cNvPr id="3" name="Picture 2" descr="logo_spotahome_7705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19" y="731520"/>
            <a:ext cx="1737360" cy="3395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31520" y="1600200"/>
            <a:ext cx="1920240" cy="329184"/>
          </a:xfrm>
          <a:prstGeom prst="rect">
            <a:avLst/>
          </a:prstGeom>
          <a:solidFill>
            <a:srgbClr val="FB6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" y="1655064"/>
            <a:ext cx="1920240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lnSpc>
                <a:spcPct val="100000"/>
              </a:lnSpc>
              <a:spcAft>
                <a:spcPts val="50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WORKING DOCUMENT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331720"/>
            <a:ext cx="5212080" cy="1377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400" b="0">
                <a:solidFill>
                  <a:srgbClr val="0A0D77"/>
                </a:solidFill>
                <a:latin typeface="Calibri Light"/>
              </a:rPr>
              <a:t>Booking without visiting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892296"/>
            <a:ext cx="5120640" cy="585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800" b="0">
                <a:solidFill>
                  <a:srgbClr val="1A1A1A"/>
                </a:solidFill>
                <a:latin typeface="Calibri"/>
              </a:rPr>
              <a:t>Trust at a distance, booking journey audit and product redesign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934712"/>
            <a:ext cx="5120640" cy="681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300" b="1">
                <a:solidFill>
                  <a:srgbClr val="1A1A1A"/>
                </a:solidFill>
                <a:latin typeface="Calibri"/>
              </a:rPr>
              <a:t>Readout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7 October 2026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Mayare Ouassou, UX research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669280"/>
            <a:ext cx="5120640" cy="32613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50" b="0">
                <a:solidFill>
                  <a:srgbClr val="6B6B6B"/>
                </a:solidFill>
                <a:latin typeface="Calibri"/>
              </a:rPr>
              <a:t>Personal project, not affiliated with Spotahome. Research on public data; interviews, tests and survey prepared, not run.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6510528"/>
            <a:ext cx="5669280" cy="1584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800" b="0">
                <a:solidFill>
                  <a:srgbClr val="FFFFFF"/>
                </a:solidFill>
                <a:latin typeface="Calibri"/>
              </a:rPr>
              <a:t>Photo : Pexels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48640"/>
            <a:ext cx="5486400" cy="554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3400" b="0">
                <a:solidFill>
                  <a:srgbClr val="0A0D77"/>
                </a:solidFill>
                <a:latin typeface="Calibri Light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2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1645920"/>
            <a:ext cx="1097280" cy="554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3400" b="1">
                <a:solidFill>
                  <a:srgbClr val="FB6E44"/>
                </a:solidFill>
                <a:latin typeface="Calibr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37360" y="1755648"/>
            <a:ext cx="731520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0">
                <a:solidFill>
                  <a:srgbClr val="0A0D77"/>
                </a:solidFill>
                <a:latin typeface="Calibri Light"/>
              </a:rPr>
              <a:t>Context and method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0" y="1828800"/>
            <a:ext cx="201168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1300" b="0">
                <a:solidFill>
                  <a:srgbClr val="6B6B6B"/>
                </a:solidFill>
                <a:latin typeface="Calibri"/>
              </a:rPr>
              <a:t>page 6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48640" y="2423160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" y="2514600"/>
            <a:ext cx="1097280" cy="554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3400" b="1">
                <a:solidFill>
                  <a:srgbClr val="FB6E44"/>
                </a:solidFill>
                <a:latin typeface="Calibri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7360" y="2624328"/>
            <a:ext cx="731520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0">
                <a:solidFill>
                  <a:srgbClr val="0A0D77"/>
                </a:solidFill>
                <a:latin typeface="Calibri Light"/>
              </a:rPr>
              <a:t>Discover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0" y="2697480"/>
            <a:ext cx="201168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1300" b="0">
                <a:solidFill>
                  <a:srgbClr val="6B6B6B"/>
                </a:solidFill>
                <a:latin typeface="Calibri"/>
              </a:rPr>
              <a:t>page 11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48640" y="3291840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" y="3383280"/>
            <a:ext cx="1097280" cy="554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3400" b="1">
                <a:solidFill>
                  <a:srgbClr val="FB6E44"/>
                </a:solidFill>
                <a:latin typeface="Calibri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37360" y="3493008"/>
            <a:ext cx="731520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0">
                <a:solidFill>
                  <a:srgbClr val="0A0D77"/>
                </a:solidFill>
                <a:latin typeface="Calibri Light"/>
              </a:rPr>
              <a:t>Define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0" y="3566160"/>
            <a:ext cx="201168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1300" b="0">
                <a:solidFill>
                  <a:srgbClr val="6B6B6B"/>
                </a:solidFill>
                <a:latin typeface="Calibri"/>
              </a:rPr>
              <a:t>page 32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48640" y="4160520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8640" y="4251959"/>
            <a:ext cx="1097280" cy="554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3400" b="1">
                <a:solidFill>
                  <a:srgbClr val="FB6E44"/>
                </a:solidFill>
                <a:latin typeface="Calibri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37360" y="4361688"/>
            <a:ext cx="731520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0">
                <a:solidFill>
                  <a:srgbClr val="0A0D77"/>
                </a:solidFill>
                <a:latin typeface="Calibri Light"/>
              </a:rPr>
              <a:t>Develop · Deliver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0" y="4434840"/>
            <a:ext cx="201168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1300" b="0">
                <a:solidFill>
                  <a:srgbClr val="6B6B6B"/>
                </a:solidFill>
                <a:latin typeface="Calibri"/>
              </a:rPr>
              <a:t>page 35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48640" y="5029199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48640" y="5120640"/>
            <a:ext cx="1097280" cy="554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3400" b="1">
                <a:solidFill>
                  <a:srgbClr val="FB6E44"/>
                </a:solidFill>
                <a:latin typeface="Calibri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5230368"/>
            <a:ext cx="731520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0">
                <a:solidFill>
                  <a:srgbClr val="0A0D77"/>
                </a:solidFill>
                <a:latin typeface="Calibri Light"/>
              </a:rPr>
              <a:t>Validate and next steps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0" y="5303520"/>
            <a:ext cx="201168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1300" b="0">
                <a:solidFill>
                  <a:srgbClr val="6B6B6B"/>
                </a:solidFill>
                <a:latin typeface="Calibri"/>
              </a:rPr>
              <a:t>page 44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48640" y="5897879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What's at stake - Trustpilot, 16,529 reviews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In one year, the share of one-star reviews has doubled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3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" y="1368552"/>
          <a:ext cx="6583680" cy="32918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4706112"/>
            <a:ext cx="6583680" cy="1889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000" b="0">
                <a:solidFill>
                  <a:srgbClr val="6B6B6B"/>
                </a:solidFill>
                <a:latin typeface="Calibri"/>
              </a:rPr>
              <a:t>Share of one-star reviews by period (Trustpilot's public counters, taken on 7 October 2026)</a:t>
            </a:r>
          </a:p>
        </p:txBody>
      </p:sp>
      <p:sp>
        <p:nvSpPr>
          <p:cNvPr id="9" name="Rectangle 8"/>
          <p:cNvSpPr/>
          <p:nvPr/>
        </p:nvSpPr>
        <p:spPr>
          <a:xfrm>
            <a:off x="7498079" y="1368552"/>
            <a:ext cx="4142232" cy="1417320"/>
          </a:xfrm>
          <a:prstGeom prst="rect">
            <a:avLst/>
          </a:prstGeom>
          <a:solidFill>
            <a:srgbClr val="FF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99248" y="1533144"/>
            <a:ext cx="3739896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0A0D77"/>
                </a:solidFill>
                <a:latin typeface="Calibri"/>
              </a:rPr>
              <a:t>4.38 → 3.16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99248" y="2039112"/>
            <a:ext cx="3739896" cy="21183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average rating: reviews over a year old, then last 30 days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498079" y="2923032"/>
            <a:ext cx="4142232" cy="141732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99248" y="3087624"/>
            <a:ext cx="3739896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0A0D77"/>
                </a:solidFill>
                <a:latin typeface="Calibri"/>
              </a:rPr>
              <a:t>3,612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99248" y="3593592"/>
            <a:ext cx="3739896" cy="38709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reviews a year at last month's pace, against 2,131 over the last 12 months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98079" y="4477512"/>
            <a:ext cx="4142232" cy="1417320"/>
          </a:xfrm>
          <a:prstGeom prst="rect">
            <a:avLst/>
          </a:prstGeom>
          <a:solidFill>
            <a:srgbClr val="D4F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99248" y="4642104"/>
            <a:ext cx="3739896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>
                <a:solidFill>
                  <a:srgbClr val="0A0D77"/>
                </a:solidFill>
                <a:latin typeface="Calibri"/>
              </a:rPr>
              <a:t>379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99248" y="5148072"/>
            <a:ext cx="3739896" cy="38709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fewer one-star reviews a year if the share went back to its former level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5254752"/>
            <a:ext cx="6583680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1">
                <a:solidFill>
                  <a:srgbClr val="0A0D77"/>
                </a:solidFill>
                <a:latin typeface="Calibri"/>
              </a:rPr>
              <a:t>Trustpilot also flags that Spotahome collected incentivised reviews: the overall 3.5 score hides a recent decline.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The central insight - what every method says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Spotahome sells a promise you can only check after paying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4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3575304" cy="2331720"/>
          </a:xfrm>
          <a:prstGeom prst="rect">
            <a:avLst/>
          </a:prstGeom>
          <a:solidFill>
            <a:srgbClr val="E3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551432"/>
            <a:ext cx="3172968" cy="3108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800" b="1">
                <a:solidFill>
                  <a:srgbClr val="0A0D77"/>
                </a:solidFill>
                <a:latin typeface="Calibri"/>
              </a:rPr>
              <a:t>The price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1953768"/>
            <a:ext cx="3172968" cy="585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The total for the stay doesn't exist before paying: 52 s, 8 clicks and 5 sums to rebuild it (KLM). 67% of listings push fees outside the summary.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06824" y="1368552"/>
            <a:ext cx="3575304" cy="233172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551432"/>
            <a:ext cx="3172968" cy="3108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800" b="1">
                <a:solidFill>
                  <a:srgbClr val="0A0D77"/>
                </a:solidFill>
                <a:latin typeface="Calibri"/>
              </a:rPr>
              <a:t>The proof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953768"/>
            <a:ext cx="3172968" cy="7680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"Verified" says neither how nor when: 17 months in median, and the job described is a photographer's. You discover the home on arrival.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65008" y="1368552"/>
            <a:ext cx="3575304" cy="2331720"/>
          </a:xfrm>
          <a:prstGeom prst="rect">
            <a:avLst/>
          </a:prstGeom>
          <a:solidFill>
            <a:srgbClr val="FF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66176" y="1551432"/>
            <a:ext cx="3172968" cy="3108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800" b="1">
                <a:solidFill>
                  <a:srgbClr val="0A0D77"/>
                </a:solidFill>
                <a:latin typeface="Calibri"/>
              </a:rPr>
              <a:t>The rule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6176" y="1953768"/>
            <a:ext cx="3172968" cy="585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The guarantee promises with certainty, the terms add conditions and judge alone: what gives a right is discovered when things go wrong.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928872"/>
            <a:ext cx="11091672" cy="914400"/>
          </a:xfrm>
          <a:prstGeom prst="rect">
            <a:avLst/>
          </a:prstGeom>
          <a:solidFill>
            <a:srgbClr val="0A0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4111752"/>
            <a:ext cx="10607040" cy="44805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50" b="1">
                <a:solidFill>
                  <a:srgbClr val="FFFFFF"/>
                </a:solidFill>
                <a:latin typeface="Calibri"/>
              </a:rPr>
              <a:t>And after paying, no one. </a:t>
            </a:r>
            <a:r>
              <a:rPr sz="1350" b="0">
                <a:solidFill>
                  <a:srgbClr val="FFFFFF"/>
                </a:solidFill>
                <a:latin typeface="Calibri"/>
              </a:rPr>
              <a:t>49% of negative reviews mention silence; 92% of one-star stories have no resolution; trust breaks on integrity (76.5%) before benevolence. Tenants pay first, check later, and are left alone to dispute.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5071872"/>
            <a:ext cx="1106424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00" b="1">
                <a:solidFill>
                  <a:srgbClr val="FB6E44"/>
                </a:solidFill>
                <a:latin typeface="Calibri"/>
              </a:rPr>
              <a:t>Hence the redesign concept, "Nothing hidden": make the promise checkable before paying, and keep a named person afterwards.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Summary - the evidence in five figures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What users blame isn't the home, it's what comes after paying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5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11091672" cy="73152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533144"/>
            <a:ext cx="210312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1">
                <a:solidFill>
                  <a:srgbClr val="FB6E44"/>
                </a:solidFill>
                <a:latin typeface="Calibri"/>
              </a:rPr>
              <a:t>49 %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496568"/>
            <a:ext cx="8412480" cy="44805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50" b="0">
                <a:solidFill>
                  <a:srgbClr val="1A1A1A"/>
                </a:solidFill>
                <a:latin typeface="Calibri"/>
              </a:rPr>
              <a:t>of 1 and 2-star reviews mention silence after paying. It is the first complaint, ahead of the gap with the listing (26%).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2173224"/>
            <a:ext cx="11091672" cy="731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2337816"/>
            <a:ext cx="210312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1">
                <a:solidFill>
                  <a:srgbClr val="FB6E44"/>
                </a:solidFill>
                <a:latin typeface="Calibri"/>
              </a:rPr>
              <a:t>6 270 €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301240"/>
            <a:ext cx="8412480" cy="2423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50" b="0">
                <a:solidFill>
                  <a:srgbClr val="1A1A1A"/>
                </a:solidFill>
                <a:latin typeface="Calibri"/>
              </a:rPr>
              <a:t>the real cost of 3 months on a listing shown as "€1,800/month". The interface never adds up the total.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2977896"/>
            <a:ext cx="11091672" cy="73152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3142488"/>
            <a:ext cx="210312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1">
                <a:solidFill>
                  <a:srgbClr val="FB6E44"/>
                </a:solidFill>
                <a:latin typeface="Calibri"/>
              </a:rPr>
              <a:t>17 months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105912"/>
            <a:ext cx="8412480" cy="2423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50" b="0">
                <a:solidFill>
                  <a:srgbClr val="1A1A1A"/>
                </a:solidFill>
                <a:latin typeface="Calibri"/>
              </a:rPr>
              <a:t>the median age of the verification shown on 39 "Verified" listings. The label says neither when nor how.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782568"/>
            <a:ext cx="11091672" cy="731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77240" y="3947160"/>
            <a:ext cx="210312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1">
                <a:solidFill>
                  <a:srgbClr val="FB6E44"/>
                </a:solidFill>
                <a:latin typeface="Calibri"/>
              </a:rPr>
              <a:t>"minor"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17520" y="3910583"/>
            <a:ext cx="8412480" cy="2423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50" b="0">
                <a:solidFill>
                  <a:srgbClr val="1A1A1A"/>
                </a:solidFill>
                <a:latin typeface="Calibri"/>
              </a:rPr>
              <a:t>is how the terms qualify a higher rent than listed or a landlord living on site.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587240"/>
            <a:ext cx="11091672" cy="73152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4751832"/>
            <a:ext cx="210312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1">
                <a:solidFill>
                  <a:srgbClr val="FB6E44"/>
                </a:solidFill>
                <a:latin typeface="Calibri"/>
              </a:rPr>
              <a:t>0 %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17520" y="4715256"/>
            <a:ext cx="8412480" cy="2423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50" b="0">
                <a:solidFill>
                  <a:srgbClr val="1A1A1A"/>
                </a:solidFill>
                <a:latin typeface="Calibri"/>
              </a:rPr>
              <a:t>of the brand's 203 public replies are signed by a person, while 17.5% of positive reviews thank an agent by name.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5465064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00" b="1">
                <a:solidFill>
                  <a:srgbClr val="0A0D77"/>
                </a:solidFill>
                <a:latin typeface="Calibri"/>
              </a:rPr>
              <a:t>Proposal: "Nothing hidden", a redesign that shows the total, dates the verification, shows the rule before paying and keeps a named person after payment.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3657600" cy="17129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0" b="1">
                <a:solidFill>
                  <a:srgbClr val="FB6E44"/>
                </a:solidFill>
                <a:latin typeface="Calibri"/>
              </a:rP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514600"/>
            <a:ext cx="10515600" cy="646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4000" b="0">
                <a:solidFill>
                  <a:srgbClr val="FFFFFF"/>
                </a:solidFill>
                <a:latin typeface="Calibri Light"/>
              </a:rPr>
              <a:t>Context and method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297936"/>
            <a:ext cx="8686800" cy="2956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700" b="0">
                <a:solidFill>
                  <a:srgbClr val="C9CCF2"/>
                </a:solidFill>
                <a:latin typeface="Calibri"/>
              </a:rPr>
              <a:t>A platform that sells trust at a distance, studied with social-science tools.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13631"/>
            <a:ext cx="10515600" cy="6334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The platform and the research question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The research set-up: 25 methods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The fieldwork, day by 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9DA0D6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9DA0D6"/>
                </a:solidFill>
                <a:latin typeface="Calibri"/>
              </a:rPr>
              <a:t>By Mayare Ouassou   |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Context - the platform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Renting for a few months a home you'll only see on arrival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7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1368552"/>
            <a:ext cx="5760720" cy="16570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sz="1400" b="0">
                <a:solidFill>
                  <a:srgbClr val="1A1A1A"/>
                </a:solidFill>
                <a:latin typeface="Calibri"/>
              </a:rPr>
              <a:t>Spotahome rents furnished homes for 1 to 12 months, mostly to exchange students, interns and relocating employees. There are no viewings: homecheckers film the home, the platform holds the first payment and passes it to the landlord after arrival, and a guarantee promises to settle problems reported within 24 hours.</a:t>
            </a:r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sz="1400" b="0">
                <a:solidFill>
                  <a:srgbClr val="1A1A1A"/>
                </a:solidFill>
                <a:latin typeface="Calibri"/>
              </a:rPr>
              <a:t>On Trustpilot the score is 3.5 from 17,712 reviews: 62% five stars, 19.5% one star, very few in between. Users love it or feel trapped.</a:t>
            </a:r>
          </a:p>
        </p:txBody>
      </p:sp>
      <p:sp>
        <p:nvSpPr>
          <p:cNvPr id="8" name="Rectangle 7"/>
          <p:cNvSpPr/>
          <p:nvPr/>
        </p:nvSpPr>
        <p:spPr>
          <a:xfrm>
            <a:off x="6675120" y="1368552"/>
            <a:ext cx="4965192" cy="3017520"/>
          </a:xfrm>
          <a:prstGeom prst="rect">
            <a:avLst/>
          </a:prstGeom>
          <a:solidFill>
            <a:srgbClr val="0A0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49440" y="1642872"/>
            <a:ext cx="44348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RESEARCH QUESTION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0" y="1984248"/>
            <a:ext cx="4434840" cy="10728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700" b="0">
                <a:solidFill>
                  <a:srgbClr val="FFFFFF"/>
                </a:solidFill>
                <a:latin typeface="Calibri Light"/>
              </a:rPr>
              <a:t>How do people trust a home they have never seen? What devices does the platform set up, and what happens to them when the experience leaves the planned frame?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0" y="4568952"/>
            <a:ext cx="4965192" cy="4175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50" b="0">
                <a:solidFill>
                  <a:srgbClr val="6B6B6B"/>
                </a:solidFill>
                <a:latin typeface="Calibri"/>
              </a:rPr>
              <a:t>Why this field: Spotahome polishes search and video, but the interface says little about money and rules. That is where trust is decided.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Method - research set-up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Social sciences: fifteen methods that work on traces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8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5440680" cy="324612"/>
          </a:xfrm>
          <a:prstGeom prst="rect">
            <a:avLst/>
          </a:prstGeom>
          <a:solidFill>
            <a:srgbClr val="0A0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50848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Method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70048" y="1450848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Reference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3088" y="1450848"/>
            <a:ext cx="174650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Material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693164"/>
            <a:ext cx="5440680" cy="644651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1775460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Netnography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70048" y="1775460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Kozinets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3088" y="1775460"/>
            <a:ext cx="1746504" cy="51663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716 reviews (500 Trustpilot, 216 App Store), 8 languages, hand-coded on 26 codes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337816"/>
            <a:ext cx="5440680" cy="4846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420112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Ideal types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70048" y="2420112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Weber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33088" y="2420112"/>
            <a:ext cx="174650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k-medoids clustering on 347 negative reviews: 5 profiles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2822448"/>
            <a:ext cx="5440680" cy="48463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2904744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Lexical analysis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70048" y="2904744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log-likelihood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33088" y="2904744"/>
            <a:ext cx="174650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Words specific to negative and positive reviews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307080"/>
            <a:ext cx="5440680" cy="4846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" y="3389376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Temporalities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70048" y="3389376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/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33088" y="3389376"/>
            <a:ext cx="174650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Lag between experience and review; trend 2017-2026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791712"/>
            <a:ext cx="5440680" cy="32461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8368" y="3874008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Interaction order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70048" y="3874008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Goffman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33088" y="3874008"/>
            <a:ext cx="174650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203 public brand replies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116324"/>
            <a:ext cx="5440680" cy="4846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4198620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Walkthrough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670048" y="4198620"/>
            <a:ext cx="124358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Light, Burgess, Duguay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33088" y="4198620"/>
            <a:ext cx="174650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Real journey up to the sign-up wall, help centre, terms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640" y="4600956"/>
            <a:ext cx="5440680" cy="48463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8368" y="4683252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Script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70048" y="4683252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Akrich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33088" y="4683252"/>
            <a:ext cx="174650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What the interface expects, what users do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5085588"/>
            <a:ext cx="5440680" cy="64465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58368" y="5167884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Discourse analysis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70048" y="5167884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Flesch-Kandel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133088" y="5167884"/>
            <a:ext cx="1746504" cy="51663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Modality and readability: Guarantees page against terms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99632" y="1368552"/>
            <a:ext cx="5440680" cy="324612"/>
          </a:xfrm>
          <a:prstGeom prst="rect">
            <a:avLst/>
          </a:prstGeom>
          <a:solidFill>
            <a:srgbClr val="0A0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09360" y="1450848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Method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21040" y="1450848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Reference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84080" y="1450848"/>
            <a:ext cx="174650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Material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199632" y="1693164"/>
            <a:ext cx="5440680" cy="48463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309360" y="1775460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Content analysis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321040" y="1775460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Karpik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84080" y="1775460"/>
            <a:ext cx="174650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60 listings in 3 cities: badges, dates, fees, landlords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199632" y="2177796"/>
            <a:ext cx="5440680" cy="324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09360" y="2260092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Visual semiology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321040" y="2260092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Barthes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84080" y="2260092"/>
            <a:ext cx="174650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Listing photos as staging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199632" y="2502408"/>
            <a:ext cx="5440680" cy="48463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09360" y="2584704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Qualification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321040" y="2584704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Boltanski, Thévenot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784080" y="2584704"/>
            <a:ext cx="174650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How the terms name each problem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199632" y="2987040"/>
            <a:ext cx="5440680" cy="4846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309360" y="3069336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Mapping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321040" y="3069336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Latour, Venturini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784080" y="3069336"/>
            <a:ext cx="174650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Actors, devices and friction points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199632" y="3471672"/>
            <a:ext cx="5440680" cy="48463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09360" y="3553968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Benchmark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321040" y="3553968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DiMaggio, Powell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9784080" y="3553968"/>
            <a:ext cx="174650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3 competitors: one shared device, isomorphism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199632" y="3956304"/>
            <a:ext cx="5440680" cy="4846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09360" y="4038600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Ergonomic audit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321040" y="4038600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Bastien, Scapin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784080" y="4038600"/>
            <a:ext cx="174650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34 findings crossed with the reviews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199632" y="4440936"/>
            <a:ext cx="5440680" cy="48463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6309360" y="4523232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Interview, test, survey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321040" y="4523232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Kaufmann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784080" y="4523232"/>
            <a:ext cx="174650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Prepared, not run: 8 + 8 people, 300 answers targeted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Method - ergonomic psychology and measures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Ten more measures, carried through to results, without participants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9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5440680" cy="324612"/>
          </a:xfrm>
          <a:prstGeom prst="rect">
            <a:avLst/>
          </a:prstGeom>
          <a:solidFill>
            <a:srgbClr val="0A0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50848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Method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70048" y="1450848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Reference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33088" y="1450848"/>
            <a:ext cx="174650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Material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693164"/>
            <a:ext cx="5440680" cy="48463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1775460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Task analysis (HTA)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70048" y="1775460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Annett, Duncan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33088" y="1775460"/>
            <a:ext cx="174650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Break down the task "find the cost"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177796"/>
            <a:ext cx="5440680" cy="4846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260092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KLM model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70048" y="2260092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Card, Moran, Newell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33088" y="2260092"/>
            <a:ext cx="174650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Time and clicks, current site against redesign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2662428"/>
            <a:ext cx="5440680" cy="32461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2744724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Cognitive load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70048" y="2744724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Sweller, Cowan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33088" y="2744724"/>
            <a:ext cx="174650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Items to hold to do the sum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2987040"/>
            <a:ext cx="5440680" cy="324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" y="3069336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Cognitive walkthrough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70048" y="3069336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Wharton, Polson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33088" y="3069336"/>
            <a:ext cx="174650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10 steps, 4 questions each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311652"/>
            <a:ext cx="5440680" cy="32461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8368" y="3393948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Dark patterns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670048" y="3393948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Gray, Mathur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33088" y="3393948"/>
            <a:ext cx="174650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60 listings, full text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199632" y="1368552"/>
            <a:ext cx="5440680" cy="324612"/>
          </a:xfrm>
          <a:prstGeom prst="rect">
            <a:avLst/>
          </a:prstGeom>
          <a:solidFill>
            <a:srgbClr val="0A0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09360" y="1450848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Method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21040" y="1450848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Reference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84080" y="1450848"/>
            <a:ext cx="174650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Material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199632" y="1693164"/>
            <a:ext cx="5440680" cy="48463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309360" y="1775460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Decision biases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21040" y="1775460"/>
            <a:ext cx="124358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Morwitz, Kahneman, Cialdini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784080" y="1775460"/>
            <a:ext cx="174650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Partitioned price, anchoring, social proof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199632" y="2177796"/>
            <a:ext cx="5440680" cy="324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309360" y="2260092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Accessibility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21040" y="2260092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WCAG 2.1, axe-core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84080" y="2260092"/>
            <a:ext cx="174650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5 pages, desktop and mobile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99632" y="2502408"/>
            <a:ext cx="5440680" cy="48463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09360" y="2584704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Trust model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21040" y="2584704"/>
            <a:ext cx="124358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Mayer, Davis, Schoorman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84080" y="2584704"/>
            <a:ext cx="174650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716 reviews reread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199632" y="2987040"/>
            <a:ext cx="5440680" cy="4846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309360" y="3069336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Service blueprint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321040" y="3069336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Shostack, Bitner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84080" y="3069336"/>
            <a:ext cx="174650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Front stage, backstage, reviews by moment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199632" y="3471672"/>
            <a:ext cx="5440680" cy="48463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09360" y="3553968"/>
            <a:ext cx="17922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Narrative analysis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321040" y="3553968"/>
            <a:ext cx="124358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Labov, Waletzky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84080" y="3553968"/>
            <a:ext cx="174650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60 one-star stories hand-coded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48640" y="4431792"/>
            <a:ext cx="11064240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6B6B6B"/>
                </a:solidFill>
                <a:latin typeface="Calibri"/>
              </a:rPr>
              <a:t>Plus two document readings: homechecker job ads, and the terms compared with the French Consumer Code's unfair-clause lists. All data is in the "Analyses" workbook.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Method - fieldwork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Three days of online fieldwork, kept in a field notebook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10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3593592" cy="73152"/>
          </a:xfrm>
          <a:prstGeom prst="rect">
            <a:avLst/>
          </a:prstGeom>
          <a:solidFill>
            <a:srgbClr val="FB6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597152"/>
            <a:ext cx="3593592" cy="3413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000" b="1">
                <a:solidFill>
                  <a:srgbClr val="0A0D77"/>
                </a:solidFill>
                <a:latin typeface="Calibri"/>
              </a:rPr>
              <a:t>5 October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984248"/>
            <a:ext cx="3593592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00" b="1">
                <a:solidFill>
                  <a:srgbClr val="FB6E44"/>
                </a:solidFill>
                <a:latin typeface="Calibri"/>
              </a:rPr>
              <a:t>Collection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328672"/>
            <a:ext cx="3593592" cy="608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500 Trustpilot reviews (100 per rating) and 216 App Store reviews in 7 countries. Real booking journey, stopped at the sign-up wall: no account was created.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79" y="1368552"/>
            <a:ext cx="3593592" cy="73152"/>
          </a:xfrm>
          <a:prstGeom prst="rect">
            <a:avLst/>
          </a:prstGeom>
          <a:solidFill>
            <a:srgbClr val="FB6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297679" y="1597152"/>
            <a:ext cx="3593592" cy="3413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000" b="1">
                <a:solidFill>
                  <a:srgbClr val="0A0D77"/>
                </a:solidFill>
                <a:latin typeface="Calibri"/>
              </a:rPr>
              <a:t>6 October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97679" y="1984248"/>
            <a:ext cx="3593592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00" b="1">
                <a:solidFill>
                  <a:srgbClr val="FB6E44"/>
                </a:solidFill>
                <a:latin typeface="Calibri"/>
              </a:rPr>
              <a:t>Reading and coding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97679" y="2328672"/>
            <a:ext cx="3593592" cy="608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Full reading and hand coding. A first keyword pass only found 53% of the codes: dropped. Terms (31,644 words), help centre, 203 brand replies.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46719" y="1368552"/>
            <a:ext cx="3593592" cy="73152"/>
          </a:xfrm>
          <a:prstGeom prst="rect">
            <a:avLst/>
          </a:prstGeom>
          <a:solidFill>
            <a:srgbClr val="FB6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19" y="1597152"/>
            <a:ext cx="3593592" cy="3413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000" b="1">
                <a:solidFill>
                  <a:srgbClr val="0A0D77"/>
                </a:solidFill>
                <a:latin typeface="Calibri"/>
              </a:rPr>
              <a:t>7 October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19" y="1984248"/>
            <a:ext cx="3593592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00" b="1">
                <a:solidFill>
                  <a:srgbClr val="FB6E44"/>
                </a:solidFill>
                <a:latin typeface="Calibri"/>
              </a:rPr>
              <a:t>Analyses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19" y="2328672"/>
            <a:ext cx="3593592" cy="608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60 listings, photos, words, timing, discourse. Sampling error found: 7 "listings" were category pages, replaced and figures recomputed.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074920"/>
            <a:ext cx="11064240" cy="4175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50" b="0">
                <a:solidFill>
                  <a:srgbClr val="6B6B6B"/>
                </a:solidFill>
                <a:latin typeface="Calibri"/>
              </a:rPr>
              <a:t>Stance: observe without intervening. The field notebook records descriptive, analytical and reflexive notes for each session (Beaud and Weber), including errors and how they were fixed.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3657600" cy="17129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0" b="1">
                <a:solidFill>
                  <a:srgbClr val="FB6E44"/>
                </a:solidFill>
                <a:latin typeface="Calibri"/>
              </a:rP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514600"/>
            <a:ext cx="10515600" cy="646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4000" b="0">
                <a:solidFill>
                  <a:srgbClr val="FFFFFF"/>
                </a:solidFill>
                <a:latin typeface="Calibri Light"/>
              </a:rPr>
              <a:t>Discover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297936"/>
            <a:ext cx="8686800" cy="2956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700" b="0">
                <a:solidFill>
                  <a:srgbClr val="C9CCF2"/>
                </a:solidFill>
                <a:latin typeface="Calibri"/>
              </a:rPr>
              <a:t>What reviews, the brand, the rules, the listings and competitors say.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13631"/>
            <a:ext cx="10515600" cy="16494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Netnography, ideal types, words and timing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Ergonomic psychology: KLM, walkthrough, dark patterns, accessibility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Trust, blueprint, stories, terms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Brand replies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Price, rules and discourse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Listings and photos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Benchmark and actors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Bastien and Scapin audit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9DA0D6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9DA0D6"/>
                </a:solidFill>
                <a:latin typeface="Calibri"/>
              </a:rPr>
              <a:t>By Mayare Ouassou   | 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Netnographie - corpus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A U-shaped satisfaction: people love it or feel trapped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12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" y="1368552"/>
          <a:ext cx="5852160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5346192"/>
            <a:ext cx="5852160" cy="1889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000" b="0">
                <a:solidFill>
                  <a:srgbClr val="6B6B6B"/>
                </a:solidFill>
                <a:latin typeface="Calibri"/>
              </a:rPr>
              <a:t>Spread of the 17,712 Trustpilot reviews by rating (taken on 5 October 2026)</a:t>
            </a:r>
          </a:p>
        </p:txBody>
      </p:sp>
      <p:sp>
        <p:nvSpPr>
          <p:cNvPr id="9" name="Rectangle 8"/>
          <p:cNvSpPr/>
          <p:nvPr/>
        </p:nvSpPr>
        <p:spPr>
          <a:xfrm>
            <a:off x="6766560" y="1368552"/>
            <a:ext cx="2331720" cy="182880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67728" y="1533144"/>
            <a:ext cx="1929384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716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67728" y="2100072"/>
            <a:ext cx="1929384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texts read in full and hand-coded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308592" y="1368552"/>
            <a:ext cx="2331720" cy="182880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09760" y="1533144"/>
            <a:ext cx="1929384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09760" y="2100072"/>
            <a:ext cx="1929384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languages: English, Spanish, French, Italian, German…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66560" y="3380232"/>
            <a:ext cx="2331720" cy="1828800"/>
          </a:xfrm>
          <a:prstGeom prst="rect">
            <a:avLst/>
          </a:prstGeom>
          <a:solidFill>
            <a:srgbClr val="D4F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67728" y="3544824"/>
            <a:ext cx="1929384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132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67728" y="4111752"/>
            <a:ext cx="1929384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median characters in a positive review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308592" y="3380232"/>
            <a:ext cx="2331720" cy="1828800"/>
          </a:xfrm>
          <a:prstGeom prst="rect">
            <a:avLst/>
          </a:prstGeom>
          <a:solidFill>
            <a:srgbClr val="FF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09760" y="3544824"/>
            <a:ext cx="1929384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596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09760" y="4111752"/>
            <a:ext cx="1929384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in a negative one: people tell the story when it breaks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Netnographie - 1 and 2-star reviews (n = 200)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The first cause of anger is silence after paying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13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" y="1368552"/>
          <a:ext cx="7223760" cy="44348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8138160" y="1368552"/>
            <a:ext cx="3502152" cy="443484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366760" y="1597152"/>
            <a:ext cx="3063240" cy="20939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250" b="1">
                <a:solidFill>
                  <a:srgbClr val="1A1A1A"/>
                </a:solidFill>
                <a:latin typeface="Calibri"/>
              </a:rPr>
              <a:t>Reading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Half the negative reviews talk about the silence after paying, more than about the home itself.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Positive reviews describe relief (72%) and thank a named agent in 17.5% of cases, against 0% in negative ones.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One review can carry several codes: shares don't add up.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Ideal types - 347 negative reviews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Five ways of being let down, each at a different moment of the journey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14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85216" y="1368552"/>
            <a:ext cx="2145182" cy="3291840"/>
          </a:xfrm>
          <a:prstGeom prst="rect">
            <a:avLst/>
          </a:prstGeom>
          <a:solidFill>
            <a:srgbClr val="D4F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551432"/>
            <a:ext cx="1779422" cy="5242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0A0D77"/>
                </a:solidFill>
                <a:latin typeface="Calibri"/>
              </a:rPr>
              <a:t>37 %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2167128"/>
            <a:ext cx="1779422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1A1A1A"/>
                </a:solidFill>
                <a:latin typeface="Calibri"/>
              </a:rPr>
              <a:t>Let down on arrival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523744"/>
            <a:ext cx="1779422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Guarantees 57%, listing gap 46%, silence 38%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4248912"/>
            <a:ext cx="1779422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6B6B6B"/>
                </a:solidFill>
                <a:latin typeface="Calibri"/>
              </a:rPr>
              <a:t>Moment: Arrive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03550" y="1368552"/>
            <a:ext cx="2145182" cy="3291840"/>
          </a:xfrm>
          <a:prstGeom prst="rect">
            <a:avLst/>
          </a:prstGeom>
          <a:solidFill>
            <a:srgbClr val="FF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86430" y="1551432"/>
            <a:ext cx="1779422" cy="5242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0A0D77"/>
                </a:solidFill>
                <a:latin typeface="Calibri"/>
              </a:rPr>
              <a:t>23 %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86430" y="2167128"/>
            <a:ext cx="1779422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1A1A1A"/>
                </a:solidFill>
                <a:latin typeface="Calibri"/>
              </a:rPr>
              <a:t>Caught by the price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86430" y="2523744"/>
            <a:ext cx="1779422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Silence 64%, cost revealed after paying 56%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86430" y="4248912"/>
            <a:ext cx="1779422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6B6B6B"/>
                </a:solidFill>
                <a:latin typeface="Calibri"/>
              </a:rPr>
              <a:t>Moment: Pay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1884" y="1368552"/>
            <a:ext cx="2145182" cy="3291840"/>
          </a:xfrm>
          <a:prstGeom prst="rect">
            <a:avLst/>
          </a:prstGeom>
          <a:solidFill>
            <a:srgbClr val="E3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04764" y="1551432"/>
            <a:ext cx="1779422" cy="5242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0A0D77"/>
                </a:solidFill>
                <a:latin typeface="Calibri"/>
              </a:rPr>
              <a:t>19 %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04764" y="2167128"/>
            <a:ext cx="1779422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1A1A1A"/>
                </a:solidFill>
                <a:latin typeface="Calibri"/>
              </a:rPr>
              <a:t>The blocked app user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04764" y="2523744"/>
            <a:ext cx="1779422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Interface defects, mostly on the App Store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04764" y="4248912"/>
            <a:ext cx="1779422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6B6B6B"/>
                </a:solidFill>
                <a:latin typeface="Calibri"/>
              </a:rPr>
              <a:t>Moment: Search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40219" y="1368552"/>
            <a:ext cx="2145182" cy="329184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23099" y="1551432"/>
            <a:ext cx="1779422" cy="5242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0A0D77"/>
                </a:solidFill>
                <a:latin typeface="Calibri"/>
              </a:rPr>
              <a:t>14 %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23099" y="2167128"/>
            <a:ext cx="1779422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1A1A1A"/>
                </a:solidFill>
                <a:latin typeface="Calibri"/>
              </a:rPr>
              <a:t>Caught in the mechanics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23099" y="2752344"/>
            <a:ext cx="1779422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Cancelling, double charge, multiple requests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23099" y="4248912"/>
            <a:ext cx="1779422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6B6B6B"/>
                </a:solidFill>
                <a:latin typeface="Calibri"/>
              </a:rPr>
              <a:t>Moment: Book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458553" y="1368552"/>
            <a:ext cx="2145182" cy="3291840"/>
          </a:xfrm>
          <a:prstGeom prst="rect">
            <a:avLst/>
          </a:prstGeom>
          <a:solidFill>
            <a:srgbClr val="E3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641433" y="1551432"/>
            <a:ext cx="1779422" cy="5242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>
                <a:solidFill>
                  <a:srgbClr val="0A0D77"/>
                </a:solidFill>
                <a:latin typeface="Calibri"/>
              </a:rPr>
              <a:t>8 %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41433" y="2167128"/>
            <a:ext cx="1779422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1A1A1A"/>
                </a:solidFill>
                <a:latin typeface="Calibri"/>
              </a:rPr>
              <a:t>The stuck searcher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41433" y="2523744"/>
            <a:ext cx="1779422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Fake availability, chains of refusals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41433" y="4248912"/>
            <a:ext cx="1779422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6B6B6B"/>
                </a:solidFill>
                <a:latin typeface="Calibri"/>
              </a:rPr>
              <a:t>Moment: Search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4888992"/>
            <a:ext cx="11064240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6B6B6B"/>
                </a:solidFill>
                <a:latin typeface="Calibri"/>
              </a:rPr>
              <a:t>Method: each negative review is described by its codes; k-medoids clustering (Jaccard distance, 5 clusters, silhouette 0.24) groups close reviews. Each cluster is then named as an ideal type in Weber's sense: an accentuated portrait, not a real person. These profiles replace invented personas.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Words and timing - 716 reviews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Negative reviews speak the language of the case file, and come late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15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5394960" cy="2286000"/>
          </a:xfrm>
          <a:prstGeom prst="rect">
            <a:avLst/>
          </a:prstGeom>
          <a:solidFill>
            <a:srgbClr val="FF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551432"/>
            <a:ext cx="4937760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1">
                <a:solidFill>
                  <a:srgbClr val="6B6B6B"/>
                </a:solidFill>
                <a:latin typeface="Calibri"/>
              </a:rPr>
              <a:t>Specific to 1-2 star reviews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862328"/>
            <a:ext cx="4937760" cy="7071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0">
                <a:solidFill>
                  <a:srgbClr val="0A0D77"/>
                </a:solidFill>
                <a:latin typeface="Calibri Light"/>
              </a:rPr>
              <a:t>refund · fee · money · case · weeks · emails · contacted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45352" y="1368552"/>
            <a:ext cx="5394960" cy="2286000"/>
          </a:xfrm>
          <a:prstGeom prst="rect">
            <a:avLst/>
          </a:prstGeom>
          <a:solidFill>
            <a:srgbClr val="D4F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3952" y="1551432"/>
            <a:ext cx="4937760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1">
                <a:solidFill>
                  <a:srgbClr val="6B6B6B"/>
                </a:solidFill>
                <a:latin typeface="Calibri"/>
              </a:rPr>
              <a:t>Specific to 4-5 star reviews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3952" y="1862328"/>
            <a:ext cx="493776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0">
                <a:solidFill>
                  <a:srgbClr val="0A0D77"/>
                </a:solidFill>
                <a:latin typeface="Calibri Light"/>
              </a:rPr>
              <a:t>helpful · smooth · easy · staff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3883152"/>
            <a:ext cx="3566160" cy="182880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4047744"/>
            <a:ext cx="3163824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0 days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4614672"/>
            <a:ext cx="3163824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between the experience and a 5-star review: people rate at booking or check-in.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06824" y="3883152"/>
            <a:ext cx="3566160" cy="182880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07992" y="4047744"/>
            <a:ext cx="3163824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5 days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07992" y="4614672"/>
            <a:ext cx="3163824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median for a 1-star review: people rate after a held deposit, a move-out, a dispute.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74152" y="3883152"/>
            <a:ext cx="3566160" cy="1828800"/>
          </a:xfrm>
          <a:prstGeom prst="rect">
            <a:avLst/>
          </a:prstGeom>
          <a:solidFill>
            <a:srgbClr val="E3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75320" y="4047744"/>
            <a:ext cx="3163824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0 → 24 %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75320" y="4614672"/>
            <a:ext cx="3163824" cy="585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share of silence in negative App Store reviews, from 2017-2020 to 2024-2026. Interface defects fall (38% → 26%).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5849112"/>
            <a:ext cx="11064240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50" b="1">
                <a:solidFill>
                  <a:srgbClr val="0A0D77"/>
                </a:solidFill>
                <a:latin typeface="Calibri"/>
              </a:rPr>
              <a:t>Reading: the rating mostly measures the moment the platform is present. The problem has moved from the screen to the service.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Interaction order - 203 brand replies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The brand replies to almost every negative review, but never as a person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16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" y="1368552"/>
          <a:ext cx="6766560" cy="44348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7680960" y="1368552"/>
            <a:ext cx="3959352" cy="443484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597152"/>
            <a:ext cx="3520440" cy="1728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200" b="1">
                <a:solidFill>
                  <a:srgbClr val="1A1A1A"/>
                </a:solidFill>
                <a:latin typeface="Calibri"/>
              </a:rPr>
              <a:t>Reading (Goffman)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Spotahome publicly replies to 88% of 1-2 star reviews, within 46 hours in median. The reply is a front stage: it speaks to future customers reading, and sends the problem backstage, to a private channel.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Positive reviews thank Andrea, Lucas or Lucía; replies are never signed. The person who builds trust disappears at the moment it is lost.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Walkthrough - real listing, Madrid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Shown at €1,800 a month, about €6,270 for three months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17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C15_664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68552"/>
            <a:ext cx="5852160" cy="3657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66560" y="1368552"/>
            <a:ext cx="4873752" cy="21930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1">
                <a:solidFill>
                  <a:srgbClr val="1A1A1A"/>
                </a:solidFill>
                <a:latin typeface="Calibri"/>
              </a:rPr>
              <a:t>What you see, in order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1. "€1,800/month" on the result card.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2. "Select dates to see prices".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3. "Total to pay per request: €2,450", which "includes one month in advance and the Spotahome guarantee".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4. Opening the breakdown: €650 service fee, €599 before arrival, €121 at move-out.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1">
                <a:solidFill>
                  <a:srgbClr val="1A1A1A"/>
                </a:solidFill>
                <a:latin typeface="Calibri"/>
              </a:rPr>
              <a:t>The total for the stay is never added up. It is a help-centre article.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Rules and discourse - Guarantees against terms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The promise is written as certain, the rule as conditional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18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5394960" cy="332231"/>
          </a:xfrm>
          <a:prstGeom prst="rect">
            <a:avLst/>
          </a:prstGeom>
          <a:solidFill>
            <a:srgbClr val="0A0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50848"/>
            <a:ext cx="215798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Calibri"/>
              </a:rPr>
              <a:t>Measure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35808" y="1450848"/>
            <a:ext cx="128930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Calibri"/>
              </a:rPr>
              <a:t>Guarantees page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44568" y="1450848"/>
            <a:ext cx="128930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Calibri"/>
              </a:rPr>
              <a:t>Terms, section 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700784"/>
            <a:ext cx="5394960" cy="33985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8368" y="1783080"/>
            <a:ext cx="215798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Certainty markers / 1,000 words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35808" y="1783080"/>
            <a:ext cx="12893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50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1783080"/>
            <a:ext cx="12893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2.2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040636"/>
            <a:ext cx="5394960" cy="339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2122932"/>
            <a:ext cx="215798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Conditions / 1,000 words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35808" y="2122932"/>
            <a:ext cx="12893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4.4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4568" y="2122932"/>
            <a:ext cx="12893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13.4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2380488"/>
            <a:ext cx="5394960" cy="33985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2462784"/>
            <a:ext cx="215798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Words per sentence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35808" y="2462784"/>
            <a:ext cx="12893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≈ 15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44568" y="2462784"/>
            <a:ext cx="12893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40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2720340"/>
            <a:ext cx="5394960" cy="339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8368" y="2802636"/>
            <a:ext cx="215798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Flesch-Kandel readability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35808" y="2802636"/>
            <a:ext cx="12893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61 (standard)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44568" y="2802636"/>
            <a:ext cx="12893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≈ 28 (very hard)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3243072"/>
            <a:ext cx="5394960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6B6B6B"/>
                </a:solidFill>
                <a:latin typeface="Calibri"/>
              </a:rPr>
              <a:t>In the terms: "discretion" 42 times, "reserves the right" 54 times. At 250 words a minute, reading them takes about 2 hours.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245352" y="1368552"/>
            <a:ext cx="5394960" cy="332231"/>
          </a:xfrm>
          <a:prstGeom prst="rect">
            <a:avLst/>
          </a:prstGeom>
          <a:solidFill>
            <a:srgbClr val="0A0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355080" y="1450848"/>
            <a:ext cx="334670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Calibri"/>
              </a:rPr>
              <a:t>Situation cited in reviews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921240" y="1450848"/>
            <a:ext cx="16093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Calibri"/>
              </a:rPr>
              <a:t>Terms say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245352" y="1700784"/>
            <a:ext cx="5394960" cy="33985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355080" y="1783080"/>
            <a:ext cx="33467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Paying more than the listed price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21240" y="1783080"/>
            <a:ext cx="160934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FB6E44"/>
                </a:solidFill>
                <a:latin typeface="Calibri"/>
              </a:rPr>
              <a:t>Minor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45352" y="2040636"/>
            <a:ext cx="5394960" cy="339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355080" y="2122932"/>
            <a:ext cx="33467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Landlord living there, unlisted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921240" y="2122932"/>
            <a:ext cx="160934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FB6E44"/>
                </a:solidFill>
                <a:latin typeface="Calibri"/>
              </a:rPr>
              <a:t>Minor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245352" y="2380488"/>
            <a:ext cx="5394960" cy="33985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355080" y="2462784"/>
            <a:ext cx="33467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Listed appliance missing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921240" y="2462784"/>
            <a:ext cx="160934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FB6E44"/>
                </a:solidFill>
                <a:latin typeface="Calibri"/>
              </a:rPr>
              <a:t>Minor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245352" y="2720340"/>
            <a:ext cx="5394960" cy="339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55080" y="2802636"/>
            <a:ext cx="33467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Living with someone of another sex ("women only")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921240" y="2802636"/>
            <a:ext cx="160934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FB6E44"/>
                </a:solidFill>
                <a:latin typeface="Calibri"/>
              </a:rPr>
              <a:t>Not refundable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245352" y="3060192"/>
            <a:ext cx="5394960" cy="33985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142488"/>
            <a:ext cx="33467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Bedbugs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921240" y="3142488"/>
            <a:ext cx="160934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Significant: can cancel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8640" y="5257800"/>
            <a:ext cx="11064240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50" b="1">
                <a:solidFill>
                  <a:srgbClr val="0A0D77"/>
                </a:solidFill>
                <a:latin typeface="Calibri"/>
              </a:rPr>
              <a:t>Reading (Boltanski and Thévenot): the dispute is about how the situation is named. Only one party holds the categories, and applies them after the fact.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Content analysis - 60 listings, Madrid, Barcelona, Milan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The "Verified" label doesn't say what it proves, or since when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19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3575304" cy="2057400"/>
          </a:xfrm>
          <a:prstGeom prst="rect">
            <a:avLst/>
          </a:prstGeom>
          <a:solidFill>
            <a:srgbClr val="E3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533144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17 months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100072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median age of the verification (27 of 39 over a year; oldest: 87 months)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06824" y="1368552"/>
            <a:ext cx="3575304" cy="2057400"/>
          </a:xfrm>
          <a:prstGeom prst="rect">
            <a:avLst/>
          </a:prstGeom>
          <a:solidFill>
            <a:srgbClr val="FF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533144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67 %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2100072"/>
            <a:ext cx="3172968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warn of fees "not shown in this summary"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65008" y="1368552"/>
            <a:ext cx="3575304" cy="205740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66176" y="1533144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127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6176" y="2100072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listings per "landlord" account in median: often an agency (39 pros, 21 private)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581400"/>
            <a:ext cx="3575304" cy="205740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745992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100 %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8" y="4312920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machine-translated; 17% keep passages in Spanish or Italian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06824" y="3581400"/>
            <a:ext cx="3575304" cy="2057400"/>
          </a:xfrm>
          <a:prstGeom prst="rect">
            <a:avLst/>
          </a:prstGeom>
          <a:solidFill>
            <a:srgbClr val="D4F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745992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4 / 37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4312920"/>
            <a:ext cx="3172968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shared rooms say who already lives there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65008" y="3581400"/>
            <a:ext cx="3575304" cy="2057400"/>
          </a:xfrm>
          <a:prstGeom prst="rect">
            <a:avLst/>
          </a:prstGeom>
          <a:solidFill>
            <a:srgbClr val="E3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66176" y="3745992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28 %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66176" y="4312920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refuse weekend arrivals; 27% ban address registration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Visual semiology - photos of the 60 listings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Places without people: the photo sells a hotel room, not a shared flat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20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p1_20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68552"/>
            <a:ext cx="1783080" cy="2377440"/>
          </a:xfrm>
          <a:prstGeom prst="rect">
            <a:avLst/>
          </a:prstGeom>
        </p:spPr>
      </p:pic>
      <p:pic>
        <p:nvPicPr>
          <p:cNvPr id="8" name="Picture 7" descr="p4_208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0" y="1368552"/>
            <a:ext cx="1783080" cy="2377440"/>
          </a:xfrm>
          <a:prstGeom prst="rect">
            <a:avLst/>
          </a:prstGeom>
        </p:spPr>
      </p:pic>
      <p:pic>
        <p:nvPicPr>
          <p:cNvPr id="9" name="Picture 8" descr="p6_208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120" y="1368552"/>
            <a:ext cx="1783080" cy="23774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3837432"/>
            <a:ext cx="5669280" cy="1813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50" b="0">
                <a:solidFill>
                  <a:srgbClr val="6B6B6B"/>
                </a:solidFill>
                <a:latin typeface="Calibri"/>
              </a:rPr>
              <a:t>Illustrative photos (Pexels), in the same register as the listings studied.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368552"/>
            <a:ext cx="5148072" cy="19060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sz="1350" b="1">
                <a:solidFill>
                  <a:srgbClr val="1A1A1A"/>
                </a:solidFill>
                <a:latin typeface="Calibri"/>
              </a:rPr>
              <a:t>0</a:t>
            </a:r>
            <a:r>
              <a:rPr sz="1350" b="0">
                <a:solidFill>
                  <a:srgbClr val="1A1A1A"/>
                </a:solidFill>
                <a:latin typeface="Calibri"/>
              </a:rPr>
              <a:t> people visible across the 60 listings.</a:t>
            </a:r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sz="1350" b="1">
                <a:solidFill>
                  <a:srgbClr val="1A1A1A"/>
                </a:solidFill>
                <a:latin typeface="Calibri"/>
              </a:rPr>
              <a:t>62 %</a:t>
            </a:r>
            <a:r>
              <a:rPr sz="1350" b="0">
                <a:solidFill>
                  <a:srgbClr val="1A1A1A"/>
                </a:solidFill>
                <a:latin typeface="Calibri"/>
              </a:rPr>
              <a:t> open on the bedroom, never the street or shared areas.</a:t>
            </a:r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sz="1350" b="1">
                <a:solidFill>
                  <a:srgbClr val="1A1A1A"/>
                </a:solidFill>
                <a:latin typeface="Calibri"/>
              </a:rPr>
              <a:t>8</a:t>
            </a:r>
            <a:r>
              <a:rPr sz="1350" b="0">
                <a:solidFill>
                  <a:srgbClr val="1A1A1A"/>
                </a:solidFill>
                <a:latin typeface="Calibri"/>
              </a:rPr>
              <a:t> listings at least stage folded towels and cushions, hotel-style.</a:t>
            </a:r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sz="1350" b="1">
                <a:solidFill>
                  <a:srgbClr val="1A1A1A"/>
                </a:solidFill>
                <a:latin typeface="Calibri"/>
              </a:rPr>
              <a:t>1</a:t>
            </a:r>
            <a:r>
              <a:rPr sz="1350" b="0">
                <a:solidFill>
                  <a:srgbClr val="1A1A1A"/>
                </a:solidFill>
                <a:latin typeface="Calibri"/>
              </a:rPr>
              <a:t> listing uses photos marked "Example".</a:t>
            </a:r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sz="1350" b="1">
                <a:solidFill>
                  <a:srgbClr val="1A1A1A"/>
                </a:solidFill>
                <a:latin typeface="Calibri"/>
              </a:rPr>
              <a:t>2</a:t>
            </a:r>
            <a:r>
              <a:rPr sz="1350" b="0">
                <a:solidFill>
                  <a:srgbClr val="1A1A1A"/>
                </a:solidFill>
                <a:latin typeface="Calibri"/>
              </a:rPr>
              <a:t> show a room still occupied by the current tenant.</a:t>
            </a:r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sz="1350" b="1">
                <a:solidFill>
                  <a:srgbClr val="1A1A1A"/>
                </a:solidFill>
                <a:latin typeface="Calibri"/>
              </a:rPr>
              <a:t>60 %</a:t>
            </a:r>
            <a:r>
              <a:rPr sz="1350" b="0">
                <a:solidFill>
                  <a:srgbClr val="1A1A1A"/>
                </a:solidFill>
                <a:latin typeface="Calibri"/>
              </a:rPr>
              <a:t> have a video tour: the device most cited in positive reviews.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5349240"/>
            <a:ext cx="11064240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50" b="1">
                <a:solidFill>
                  <a:srgbClr val="0A0D77"/>
                </a:solidFill>
                <a:latin typeface="Calibri"/>
              </a:rPr>
              <a:t>Reading: the photo answers "what does the room look like?", never "who will I live with?". That is exactly what shared-flat reviews complain about.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Benchmark - isomorphism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All competitors share the same device: the difference will be legibility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21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11091672" cy="332231"/>
          </a:xfrm>
          <a:prstGeom prst="rect">
            <a:avLst/>
          </a:prstGeom>
          <a:solidFill>
            <a:srgbClr val="0A0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50848"/>
            <a:ext cx="197510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Calibri"/>
              </a:rPr>
              <a:t>Platform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2928" y="1450848"/>
            <a:ext cx="307238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Calibri"/>
              </a:rPr>
              <a:t>First payment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44768" y="1450848"/>
            <a:ext cx="25237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Calibri"/>
              </a:rPr>
              <a:t>Tenant fee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87967" y="1450848"/>
            <a:ext cx="2642615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Calibri"/>
              </a:rPr>
              <a:t>What sets it apart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700784"/>
            <a:ext cx="11091672" cy="515111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1783080"/>
            <a:ext cx="19751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Spotahome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52928" y="1783080"/>
            <a:ext cx="307238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Held, paid to the landlord 48 h after arrival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44768" y="1783080"/>
            <a:ext cx="2523744" cy="38709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€650 on the listing studied, non-refundable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87967" y="1783080"/>
            <a:ext cx="2642615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Homecheckers and video tours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2215896"/>
            <a:ext cx="11091672" cy="51511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2298192"/>
            <a:ext cx="19751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HousingAnywhere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52928" y="2298192"/>
            <a:ext cx="307238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Held, paid 48 h after arrival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44768" y="2298192"/>
            <a:ext cx="2523744" cy="38709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€150 to €250 per its site, non-refundable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87967" y="2298192"/>
            <a:ext cx="2642615" cy="38709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Listings from private owners and universities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2731007"/>
            <a:ext cx="11091672" cy="33985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2813303"/>
            <a:ext cx="19751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Uniplaces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52928" y="2813303"/>
            <a:ext cx="307238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Held, paid after arrival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44768" y="2813303"/>
            <a:ext cx="252374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Non-refundable service fee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87967" y="2813303"/>
            <a:ext cx="2642615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Students, Portugal and Spain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070859"/>
            <a:ext cx="11091672" cy="339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8368" y="3153155"/>
            <a:ext cx="197510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Wunderflats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52928" y="3153155"/>
            <a:ext cx="307238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Held, paid after arrival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44768" y="3153155"/>
            <a:ext cx="252374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Service fee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87967" y="3153155"/>
            <a:ext cx="2642615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Employees, Germany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3685031"/>
            <a:ext cx="11064240" cy="1027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Reading (DiMaggio and Powell): under uncertainty, organisations in one field end up alike. All hold the payment and charge non-refundable fees: it isn't a competitive edge.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250" b="1">
                <a:solidFill>
                  <a:srgbClr val="1A1A1A"/>
                </a:solidFill>
                <a:latin typeface="Calibri"/>
              </a:rPr>
              <a:t>Spotahome can stand out through what no one does: state the total, date the verification, write the rule before payment.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Terms taken from the platforms' public pages on 7 October 2026; they may vary by city.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Mapping - actors and devices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Three friction points: who qualifies, who keeps the money, who replies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22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ctors_en_276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294" y="1368552"/>
            <a:ext cx="7370362" cy="478536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Ergonomic audit - Bastien and Scapin, 34 findings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Nine critical findings, all about money or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23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" y="1368552"/>
          <a:ext cx="4480560" cy="31089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4660392"/>
            <a:ext cx="4480560" cy="585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6B6B6B"/>
                </a:solidFill>
                <a:latin typeface="Calibri"/>
              </a:rPr>
              <a:t>Each finding carries the share of reviews mentioning it, and its screenshot. The full grid (Excel) gives criterion, sub-criterion, recommendation.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5394960" y="1368552"/>
            <a:ext cx="6245352" cy="332231"/>
          </a:xfrm>
          <a:prstGeom prst="rect">
            <a:avLst/>
          </a:prstGeom>
          <a:solidFill>
            <a:srgbClr val="0A0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504688" y="1450848"/>
            <a:ext cx="51206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Calibri"/>
              </a:rPr>
              <a:t>No.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36208" y="1450848"/>
            <a:ext cx="5294376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Calibri"/>
              </a:rPr>
              <a:t>Critical finding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94960" y="1700784"/>
            <a:ext cx="6245352" cy="33985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504688" y="1783080"/>
            <a:ext cx="51206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6208" y="1783080"/>
            <a:ext cx="5294376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Price shown = rent only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94960" y="2040636"/>
            <a:ext cx="6245352" cy="339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504688" y="2122932"/>
            <a:ext cx="51206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07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36208" y="2122932"/>
            <a:ext cx="5294376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"Verified": in person or remote, unsaid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94960" y="2380488"/>
            <a:ext cx="6245352" cy="33985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504688" y="2462784"/>
            <a:ext cx="51206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09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36208" y="2462784"/>
            <a:ext cx="5294376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No reviews of the home itself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394960" y="2720340"/>
            <a:ext cx="6245352" cy="339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504688" y="2802636"/>
            <a:ext cx="51206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14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36208" y="2802636"/>
            <a:ext cx="5294376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Fees outside the summary on 67% of listings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394960" y="3060192"/>
            <a:ext cx="6245352" cy="33985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504688" y="3142488"/>
            <a:ext cx="51206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15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36208" y="3142488"/>
            <a:ext cx="5294376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Total for the stay never added up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394960" y="3400044"/>
            <a:ext cx="6245352" cy="339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504688" y="3482340"/>
            <a:ext cx="51206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19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36208" y="3482340"/>
            <a:ext cx="5294376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Charged without the tenant confirming again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394960" y="3739896"/>
            <a:ext cx="6245352" cy="33985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504688" y="3822191"/>
            <a:ext cx="51206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20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36208" y="3822191"/>
            <a:ext cx="5294376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Multiple requests, no ranking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394960" y="4079748"/>
            <a:ext cx="6245352" cy="3398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504688" y="4162044"/>
            <a:ext cx="51206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28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236208" y="4162044"/>
            <a:ext cx="5294376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Guarantees promised, terms say otherwise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394960" y="4419600"/>
            <a:ext cx="6245352" cy="33985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504688" y="4501896"/>
            <a:ext cx="51206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32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236208" y="4501896"/>
            <a:ext cx="5294376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0">
                <a:solidFill>
                  <a:srgbClr val="1A1A1A"/>
                </a:solidFill>
                <a:latin typeface="Calibri"/>
              </a:rPr>
              <a:t>No case tracking after paying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Ergonomic psychology - KLM and cognitive load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Finding the real price takes 52 seconds, 8 clicks and 5 sums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24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" y="1368552"/>
          <a:ext cx="5669280" cy="23774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3791712"/>
            <a:ext cx="5669280" cy="3413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000" b="0">
                <a:solidFill>
                  <a:srgbClr val="6B6B6B"/>
                </a:solidFill>
                <a:latin typeface="Calibri"/>
              </a:rPr>
              <a:t>Execution time predicted by the KLM model for the task "find the cost of a 3-month stay" (listing 1497501)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0" y="1368552"/>
            <a:ext cx="2432304" cy="1828800"/>
          </a:xfrm>
          <a:prstGeom prst="rect">
            <a:avLst/>
          </a:prstGeom>
          <a:solidFill>
            <a:srgbClr val="FF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784848" y="1533144"/>
            <a:ext cx="2029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8 →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84848" y="2100072"/>
            <a:ext cx="2029968" cy="585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amounts to hold in mind, for a working memory of about 4 items (Cowan)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208008" y="1368552"/>
            <a:ext cx="2432304" cy="1828800"/>
          </a:xfrm>
          <a:prstGeom prst="rect">
            <a:avLst/>
          </a:prstGeom>
          <a:solidFill>
            <a:srgbClr val="E3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09176" y="1533144"/>
            <a:ext cx="2029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3 →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09176" y="2100072"/>
            <a:ext cx="2029968" cy="585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screens to check: card, summary, "See all payments" window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0" y="3380232"/>
            <a:ext cx="2432304" cy="182880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84848" y="3544824"/>
            <a:ext cx="2029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5 → 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84848" y="4111752"/>
            <a:ext cx="2029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mental sums: rent × 3, plus fees, minus the deposit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208008" y="3380232"/>
            <a:ext cx="2432304" cy="1828800"/>
          </a:xfrm>
          <a:prstGeom prst="rect">
            <a:avLst/>
          </a:prstGeom>
          <a:solidFill>
            <a:srgbClr val="D4F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09176" y="3544824"/>
            <a:ext cx="2029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262 → 72 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09176" y="4111752"/>
            <a:ext cx="2029968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to compare 5 listings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5349240"/>
            <a:ext cx="11064240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50" b="1">
                <a:solidFill>
                  <a:srgbClr val="0A0D77"/>
                </a:solidFill>
                <a:latin typeface="Calibri"/>
              </a:rPr>
              <a:t>The model describes an expert user who never errs: it's a lower bound. It already shows that the current site turns a reading into a calculation.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Ergonomic psychology - cognitive walkthrough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24 failures out of 40 questions, and no step without 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25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11091672" cy="324612"/>
          </a:xfrm>
          <a:prstGeom prst="rect">
            <a:avLst/>
          </a:prstGeom>
          <a:solidFill>
            <a:srgbClr val="0A0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50848"/>
            <a:ext cx="3986783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Step (profile: Erasmus student, on mobile)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64607" y="1450848"/>
            <a:ext cx="115214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Source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36207" y="1450848"/>
            <a:ext cx="115214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Q1 intention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07807" y="1450848"/>
            <a:ext cx="115214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Q2 visible 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79407" y="1450848"/>
            <a:ext cx="115214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Q3 action-effect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51007" y="1450848"/>
            <a:ext cx="1179576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Q4 visible progress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1693164"/>
            <a:ext cx="11091672" cy="332231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1775460"/>
            <a:ext cx="3986783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Saisir ville et dates dans la recherche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64607" y="1775460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B6B6B"/>
                </a:solidFill>
                <a:latin typeface="Calibri"/>
              </a:rPr>
              <a:t>observé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36207" y="1775460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07807" y="1775460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79407" y="1775460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51007" y="1775460"/>
            <a:ext cx="1179576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2025395"/>
            <a:ext cx="11091672" cy="3322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8368" y="2107691"/>
            <a:ext cx="3986783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Comparer les annonces sur le prix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64607" y="2107691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B6B6B"/>
                </a:solidFill>
                <a:latin typeface="Calibri"/>
              </a:rPr>
              <a:t>observé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36207" y="2107691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07807" y="2107691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79407" y="2107691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51007" y="2107691"/>
            <a:ext cx="1179576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2357628"/>
            <a:ext cx="11091672" cy="332231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8368" y="2439923"/>
            <a:ext cx="3986783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Juger si l'annonce est fiable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64607" y="2439923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B6B6B"/>
                </a:solidFill>
                <a:latin typeface="Calibri"/>
              </a:rPr>
              <a:t>observé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36207" y="2439923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07807" y="2439923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✓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79407" y="2439923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51007" y="2439923"/>
            <a:ext cx="1179576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640" y="2689860"/>
            <a:ext cx="11091672" cy="3322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8368" y="2772155"/>
            <a:ext cx="3986783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Choisir les dates sur l'annonce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64607" y="2772155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B6B6B"/>
                </a:solidFill>
                <a:latin typeface="Calibri"/>
              </a:rPr>
              <a:t>observé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236207" y="2772155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✓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07807" y="2772155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✓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979407" y="2772155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✓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351007" y="2772155"/>
            <a:ext cx="1179576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3022091"/>
            <a:ext cx="11091672" cy="332231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58368" y="3104387"/>
            <a:ext cx="3986783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Trouver le coût total du séjour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864607" y="3104387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B6B6B"/>
                </a:solidFill>
                <a:latin typeface="Calibri"/>
              </a:rPr>
              <a:t>observé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36207" y="3104387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✓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607807" y="3104387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979407" y="3104387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351007" y="3104387"/>
            <a:ext cx="1179576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8640" y="3354323"/>
            <a:ext cx="11091672" cy="3322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58368" y="3436619"/>
            <a:ext cx="3986783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Poser une question au propriétaire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864607" y="3436619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B6B6B"/>
                </a:solidFill>
                <a:latin typeface="Calibri"/>
              </a:rPr>
              <a:t>observé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236207" y="3436619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✓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607807" y="3436619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979407" y="3436619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351007" y="3436619"/>
            <a:ext cx="1179576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48640" y="3686555"/>
            <a:ext cx="11091672" cy="332231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58368" y="3768851"/>
            <a:ext cx="3986783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Envoyer la demande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864607" y="3768851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B6B6B"/>
                </a:solidFill>
                <a:latin typeface="Calibri"/>
              </a:rPr>
              <a:t>observé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236207" y="3768851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✓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607807" y="3768851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✓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979407" y="3768851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0351007" y="3768851"/>
            <a:ext cx="1179576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48640" y="4018787"/>
            <a:ext cx="11091672" cy="3322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58368" y="4101083"/>
            <a:ext cx="3986783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Être débité après l'acceptation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864607" y="4101083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B6B6B"/>
                </a:solidFill>
                <a:latin typeface="Calibri"/>
              </a:rPr>
              <a:t>reconstitué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236207" y="4101083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607807" y="4101083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979407" y="4101083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0351007" y="4101083"/>
            <a:ext cx="1179576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48640" y="4351020"/>
            <a:ext cx="11091672" cy="332231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58368" y="4433315"/>
            <a:ext cx="3986783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Signaler un problème dans les 24 h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864607" y="4433315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B6B6B"/>
                </a:solidFill>
                <a:latin typeface="Calibri"/>
              </a:rPr>
              <a:t>reconstitué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236207" y="4433315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✓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607807" y="4433315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979407" y="4433315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351007" y="4433315"/>
            <a:ext cx="1179576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48640" y="4683251"/>
            <a:ext cx="11091672" cy="3322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58368" y="4765547"/>
            <a:ext cx="3986783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Récupérer le dépôt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864607" y="4765547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6B6B6B"/>
                </a:solidFill>
                <a:latin typeface="Calibri"/>
              </a:rPr>
              <a:t>reconstitué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236207" y="4765547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1A1A1A"/>
                </a:solidFill>
                <a:latin typeface="Calibri"/>
              </a:rPr>
              <a:t>✓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607807" y="4765547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979407" y="4765547"/>
            <a:ext cx="11521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351007" y="4765547"/>
            <a:ext cx="1179576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0">
                <a:solidFill>
                  <a:srgbClr val="FB6E44"/>
                </a:solidFill>
                <a:latin typeface="Calibri"/>
              </a:rPr>
              <a:t>✕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Decision psychology - dark patterns, 60 listings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No fake urgency, but a split price and constant social proof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26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3575304" cy="2057400"/>
          </a:xfrm>
          <a:prstGeom prst="rect">
            <a:avLst/>
          </a:prstGeom>
          <a:solidFill>
            <a:srgbClr val="FF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533144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100 %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100072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show views, saves and "interested". Never zero interested; 9.5 in median. Social proof (Cialdini).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06824" y="1368552"/>
            <a:ext cx="3575304" cy="2057400"/>
          </a:xfrm>
          <a:prstGeom prst="rect">
            <a:avLst/>
          </a:prstGeom>
          <a:solidFill>
            <a:srgbClr val="E3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533144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100 %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2100072"/>
            <a:ext cx="3172968" cy="585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hide the stay price until dates are chosen; the "/month" acts as an anchor (Tversky and Kahneman).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65008" y="1368552"/>
            <a:ext cx="3575304" cy="205740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66176" y="1533144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67 %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6176" y="2100072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push fees "not shown in this summary": partitioned price and late costs (Morwitz).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581400"/>
            <a:ext cx="3575304" cy="2057400"/>
          </a:xfrm>
          <a:prstGeom prst="rect">
            <a:avLst/>
          </a:prstGeom>
          <a:solidFill>
            <a:srgbClr val="FF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745992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48 %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8" y="4312920"/>
            <a:ext cx="3172968" cy="585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charge an admin fee, one month's rent in median; 19 listings give it as a percentage, to compute yourself.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06824" y="3581400"/>
            <a:ext cx="3575304" cy="205740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745992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23 %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4312920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add a monthly bills package shown without an "extra" label; 20% show a "from" rent.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65008" y="3581400"/>
            <a:ext cx="3575304" cy="2057400"/>
          </a:xfrm>
          <a:prstGeom prst="rect">
            <a:avLst/>
          </a:prstGeom>
          <a:solidFill>
            <a:srgbClr val="D4F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66176" y="3745992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0 %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66176" y="4312920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use a countdown or fake scarcity: the pressure comes from numbers, not the clock.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Accessibility - WCAG 2.1, axe-core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340 defects detected automatically on 5 pages, 223 of them critical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27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" y="1368552"/>
          <a:ext cx="6766560" cy="41148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7680960" y="1368552"/>
            <a:ext cx="3959352" cy="411480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909560" y="1597152"/>
            <a:ext cx="3520440" cy="1408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250" b="1">
                <a:solidFill>
                  <a:srgbClr val="1A1A1A"/>
                </a:solidFill>
                <a:latin typeface="Calibri"/>
              </a:rPr>
              <a:t>Reading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A screen reader announces "button" without saying which on every card: you can't save a home or browse photos without seeing the screen.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An automated test only finds part of the defects: these figures are a floor.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5574792"/>
            <a:ext cx="6766560" cy="1889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000" b="0">
                <a:solidFill>
                  <a:srgbClr val="6B6B6B"/>
                </a:solidFill>
                <a:latin typeface="Calibri"/>
              </a:rPr>
              <a:t>13 WCAG 2.1 A and AA rules failed; home, results, listing, guarantees, how it works; 1440 and 390 px (7 October 2026)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Trust model - Mayer, Davis, Schoorman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Trust breaks on integrity; no one praises honesty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28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48640" y="1368552"/>
          <a:ext cx="5669280" cy="2926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4340352"/>
            <a:ext cx="5669280" cy="1889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000" b="0">
                <a:solidFill>
                  <a:srgbClr val="6B6B6B"/>
                </a:solidFill>
                <a:latin typeface="Calibri"/>
              </a:rPr>
              <a:t>1-2 star Trustpilot reviews touching each dimension (one review can touch several)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6583680" y="1368552"/>
          <a:ext cx="5029200" cy="292608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583680" y="4340352"/>
            <a:ext cx="5029200" cy="1889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000" b="0">
                <a:solidFill>
                  <a:srgbClr val="6B6B6B"/>
                </a:solidFill>
                <a:latin typeface="Calibri"/>
              </a:rPr>
              <a:t>4-5 star reviews (relief = ability, named agent = benevolence)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4934712"/>
            <a:ext cx="11064240" cy="4175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50" b="1">
                <a:solidFill>
                  <a:srgbClr val="0A0D77"/>
                </a:solidFill>
                <a:latin typeface="Calibri"/>
              </a:rPr>
              <a:t>Reading: Spotahome is blamed for not keeping its word (76.5%) before being blamed for silence (56.5%). Happy customers say "it works", never that it's honest. The redesign must make the promise checkable, not just more reassuring.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Service blueprint - front stage and backstage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Four breaks out of five start below the line of visibility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29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blueprint_en_276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688" y="1368552"/>
            <a:ext cx="9987575" cy="478536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Narrative analysis - Labov, 60 one-star stories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Stories without an ending: the complication is almost never resolved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30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3575304" cy="2057400"/>
          </a:xfrm>
          <a:prstGeom prst="rect">
            <a:avLst/>
          </a:prstGeom>
          <a:solidFill>
            <a:srgbClr val="FF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533144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92 %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100072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of stories have no resolution; 5% a partial one, almost always after the platform stepped in.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06824" y="1368552"/>
            <a:ext cx="3575304" cy="205740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533144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73 %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2100072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are still open when written: the author is waiting for a refund, a deposit, a reply.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65008" y="1368552"/>
            <a:ext cx="3575304" cy="2057400"/>
          </a:xfrm>
          <a:prstGeom prst="rect">
            <a:avLst/>
          </a:prstGeom>
          <a:solidFill>
            <a:srgbClr val="E3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66176" y="1533144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58 %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6176" y="2100072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end with a warning to future tenants: the coda replaces the resolution.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581400"/>
            <a:ext cx="3575304" cy="2057400"/>
          </a:xfrm>
          <a:prstGeom prst="rect">
            <a:avLst/>
          </a:prstGeom>
          <a:solidFill>
            <a:srgbClr val="D4F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745992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25 %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8" y="4312920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speak directly to the brand, case number included: the review serves as a help desk.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06824" y="3581400"/>
            <a:ext cx="3575304" cy="205740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745992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18 %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4312920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announce external recourse: bank, European Consumer Centre, courts.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65008" y="3581400"/>
            <a:ext cx="3575304" cy="2057400"/>
          </a:xfrm>
          <a:prstGeom prst="rect">
            <a:avLst/>
          </a:prstGeom>
          <a:solidFill>
            <a:srgbClr val="FF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66176" y="3745992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>
                <a:solidFill>
                  <a:srgbClr val="0A0D77"/>
                </a:solidFill>
                <a:latin typeface="Calibri"/>
              </a:rPr>
              <a:t>67 %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66176" y="4312920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use moral vocabulary ("scam", "theft", "lie") rather than technical.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Document readings - homecheckers and terms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"Verifying" means filming; the rules let the platform judge alone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31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1368552"/>
            <a:ext cx="3840480" cy="16215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00" b="1">
                <a:solidFill>
                  <a:srgbClr val="1A1A1A"/>
                </a:solidFill>
                <a:latin typeface="Calibri"/>
              </a:rPr>
              <a:t>What a homechecker does, per 4 public texts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A freelance photographer job: photos, narrated video, floor plan, free hours, B2 English and a recent smartphone.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None of the texts mentions checking condition, safety, locks or occupants.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This doesn't prove there's no internal checklist, but tenants can't know it.</a:t>
            </a:r>
          </a:p>
        </p:txBody>
      </p:sp>
      <p:sp>
        <p:nvSpPr>
          <p:cNvPr id="8" name="Rectangle 7"/>
          <p:cNvSpPr/>
          <p:nvPr/>
        </p:nvSpPr>
        <p:spPr>
          <a:xfrm>
            <a:off x="4663440" y="1368552"/>
            <a:ext cx="6976872" cy="324612"/>
          </a:xfrm>
          <a:prstGeom prst="rect">
            <a:avLst/>
          </a:prstGeom>
          <a:solidFill>
            <a:srgbClr val="0A0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73168" y="1450848"/>
            <a:ext cx="36210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Terms clause (extract)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13648" y="1450848"/>
            <a:ext cx="2916936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Calibri"/>
              </a:rPr>
              <a:t>Consumer Code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63440" y="1693164"/>
            <a:ext cx="6976872" cy="32461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73168" y="1775460"/>
            <a:ext cx="36210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modification unilatérale des clauses du contrat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13648" y="1775460"/>
            <a:ext cx="2916936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R212-1, 3° (noire) et R212-2, 6° (grise)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63440" y="2017776"/>
            <a:ext cx="6976872" cy="324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773168" y="2100072"/>
            <a:ext cx="36210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modification unilatérale des caractéristiques du service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13648" y="2100072"/>
            <a:ext cx="2916936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R212-1, 3° (noire)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63440" y="2342388"/>
            <a:ext cx="6976872" cy="48463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773168" y="2424684"/>
            <a:ext cx="3621024" cy="3566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droit exclusif de déterminer si le service est conforme ou d'interpréter le contrat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13648" y="2424684"/>
            <a:ext cx="2916936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R212-1, 4° (noire)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63440" y="2827020"/>
            <a:ext cx="6976872" cy="324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73168" y="2909316"/>
            <a:ext cx="36210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évaluation de la conformité par le seul professionnel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13648" y="2909316"/>
            <a:ext cx="2916936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R212-1, 4° (noire)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663440" y="3151632"/>
            <a:ext cx="6976872" cy="32461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773168" y="3233928"/>
            <a:ext cx="36210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interdiction de demander la résolution en cas d'inexécution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13648" y="3233928"/>
            <a:ext cx="2916936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R212-1, 7° (noire)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663440" y="3476244"/>
            <a:ext cx="6976872" cy="324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73168" y="3558540"/>
            <a:ext cx="36210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suppression du droit à réparation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13648" y="3558540"/>
            <a:ext cx="2916936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R212-1, 6° (noire)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663440" y="3800855"/>
            <a:ext cx="6976872" cy="32461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773168" y="3883151"/>
            <a:ext cx="3621024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limitation des moyens de preuve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13648" y="3883151"/>
            <a:ext cx="2916936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R212-2, 9° (grise)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8640" y="5486400"/>
            <a:ext cx="11064240" cy="21183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50" b="0">
                <a:solidFill>
                  <a:srgbClr val="6B6B6B"/>
                </a:solidFill>
                <a:latin typeface="Calibri"/>
              </a:rPr>
              <a:t>Terms: 7 clauses found, 6 matching the black list (art. R212-1). "Reserves the right" appears 53 times. A reading grid, not legal advice.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3657600" cy="17129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0" b="1">
                <a:solidFill>
                  <a:srgbClr val="FB6E44"/>
                </a:solidFill>
                <a:latin typeface="Calibri"/>
              </a:rP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514600"/>
            <a:ext cx="10515600" cy="646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4000" b="0">
                <a:solidFill>
                  <a:srgbClr val="FFFFFF"/>
                </a:solidFill>
                <a:latin typeface="Calibri Light"/>
              </a:rPr>
              <a:t>Define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297936"/>
            <a:ext cx="8686800" cy="2956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700" b="0">
                <a:solidFill>
                  <a:srgbClr val="C9CCF2"/>
                </a:solidFill>
                <a:latin typeface="Calibri"/>
              </a:rPr>
              <a:t>Six insights, five principles, one concept: "Nothing hidden".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13631"/>
            <a:ext cx="10515600" cy="4302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Insights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Design principles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9DA0D6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9DA0D6"/>
                </a:solidFill>
                <a:latin typeface="Calibri"/>
              </a:rPr>
              <a:t>By Mayare Ouassou   |   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Synthesis - insights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Six insights, each backed by data and a theoretical reading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33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3575304" cy="2103120"/>
          </a:xfrm>
          <a:prstGeom prst="rect">
            <a:avLst/>
          </a:prstGeom>
          <a:solidFill>
            <a:srgbClr val="D4F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1533144"/>
            <a:ext cx="3172968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050" b="1">
                <a:solidFill>
                  <a:srgbClr val="6B6B6B"/>
                </a:solidFill>
                <a:latin typeface="Calibri"/>
              </a:rPr>
              <a:t>01  ·  Temporalities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1802892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0A0D77"/>
                </a:solidFill>
                <a:latin typeface="Calibri"/>
              </a:rPr>
              <a:t>The rating measures when the platform is present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388108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Relief at booking (72%), silence after (49%), negative reviews 5 days later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06824" y="1368552"/>
            <a:ext cx="3575304" cy="210312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07992" y="1533144"/>
            <a:ext cx="3172968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050" b="1">
                <a:solidFill>
                  <a:srgbClr val="6B6B6B"/>
                </a:solidFill>
                <a:latin typeface="Calibri"/>
              </a:rPr>
              <a:t>02  ·  Walkthrough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07992" y="1802892"/>
            <a:ext cx="3172968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0A0D77"/>
                </a:solidFill>
                <a:latin typeface="Calibri"/>
              </a:rPr>
              <a:t>The price is a puzzle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7992" y="2159508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The total is never added up; the fee becomes a "guarantee"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65008" y="1368552"/>
            <a:ext cx="3575304" cy="2103120"/>
          </a:xfrm>
          <a:prstGeom prst="rect">
            <a:avLst/>
          </a:prstGeom>
          <a:solidFill>
            <a:srgbClr val="E3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66176" y="1533144"/>
            <a:ext cx="3172968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050" b="1">
                <a:solidFill>
                  <a:srgbClr val="6B6B6B"/>
                </a:solidFill>
                <a:latin typeface="Calibri"/>
              </a:rPr>
              <a:t>03  ·  Karpik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6176" y="1802892"/>
            <a:ext cx="3172968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0A0D77"/>
                </a:solidFill>
                <a:latin typeface="Calibri"/>
              </a:rPr>
              <a:t>The label doesn't say what it proves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66176" y="2159508"/>
            <a:ext cx="3172968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In person or remote, 17 months median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608832"/>
            <a:ext cx="3575304" cy="2103120"/>
          </a:xfrm>
          <a:prstGeom prst="rect">
            <a:avLst/>
          </a:prstGeom>
          <a:solidFill>
            <a:srgbClr val="FFE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3773424"/>
            <a:ext cx="3172968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050" b="1">
                <a:solidFill>
                  <a:srgbClr val="6B6B6B"/>
                </a:solidFill>
                <a:latin typeface="Calibri"/>
              </a:rPr>
              <a:t>04  ·  Boltanski, Thévenot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9808" y="4043172"/>
            <a:ext cx="3172968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0A0D77"/>
                </a:solidFill>
                <a:latin typeface="Calibri"/>
              </a:rPr>
              <a:t>The dispute is a fight over naming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8" y="4399788"/>
            <a:ext cx="3172968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Paying more, or living with the landlord: "minor"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306824" y="3608832"/>
            <a:ext cx="3575304" cy="2103120"/>
          </a:xfrm>
          <a:prstGeom prst="rect">
            <a:avLst/>
          </a:prstGeom>
          <a:solidFill>
            <a:srgbClr val="E3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07992" y="3773424"/>
            <a:ext cx="3172968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050" b="1">
                <a:solidFill>
                  <a:srgbClr val="6B6B6B"/>
                </a:solidFill>
                <a:latin typeface="Calibri"/>
              </a:rPr>
              <a:t>05  ·  Akrich, Hirschman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07992" y="4043172"/>
            <a:ext cx="3172968" cy="4937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0A0D77"/>
                </a:solidFill>
                <a:latin typeface="Calibri"/>
              </a:rPr>
              <a:t>When the platform is silent, users work around it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07992" y="4628388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The public review becomes a help desk: 88% get a reply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65008" y="3608832"/>
            <a:ext cx="3575304" cy="2103120"/>
          </a:xfrm>
          <a:prstGeom prst="rect">
            <a:avLst/>
          </a:prstGeom>
          <a:solidFill>
            <a:srgbClr val="D4F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66176" y="3773424"/>
            <a:ext cx="3172968" cy="1965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050" b="1">
                <a:solidFill>
                  <a:srgbClr val="6B6B6B"/>
                </a:solidFill>
                <a:latin typeface="Calibri"/>
              </a:rPr>
              <a:t>06  ·  Giddens, Goffman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66176" y="4043172"/>
            <a:ext cx="3172968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0A0D77"/>
                </a:solidFill>
                <a:latin typeface="Calibri"/>
              </a:rPr>
              <a:t>Trust has a face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66176" y="4399788"/>
            <a:ext cx="3172968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17.5% of positive reviews name an agent; 0% of replies are signed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Principles - "Nothing hidden" concept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Five rules for the redesign, within Spotahome's existing brand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34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11091672" cy="73152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514856"/>
            <a:ext cx="54864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1">
                <a:solidFill>
                  <a:srgbClr val="FB6E44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588008"/>
            <a:ext cx="4023360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0A0D77"/>
                </a:solidFill>
                <a:latin typeface="Calibri"/>
              </a:rPr>
              <a:t>One number, the real 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77840" y="1597152"/>
            <a:ext cx="585216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The total for the stay wherever a price appears: cards, listing, map, sort, budget.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2209800"/>
            <a:ext cx="11091672" cy="731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2356104"/>
            <a:ext cx="54864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1">
                <a:solidFill>
                  <a:srgbClr val="FB6E44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2429256"/>
            <a:ext cx="4023360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0A0D77"/>
                </a:solidFill>
                <a:latin typeface="Calibri"/>
              </a:rPr>
              <a:t>Every signal says what it covers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2438400"/>
            <a:ext cx="585216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Visited in person or checked remotely, when, and what wasn't checked.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3051048"/>
            <a:ext cx="11091672" cy="73152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77240" y="3197352"/>
            <a:ext cx="54864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1">
                <a:solidFill>
                  <a:srgbClr val="FB6E44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3270504"/>
            <a:ext cx="4023360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0A0D77"/>
                </a:solidFill>
                <a:latin typeface="Calibri"/>
              </a:rPr>
              <a:t>The rule before the promise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77840" y="3279648"/>
            <a:ext cx="585216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What lets you cancel, get a repair, or nothing: written before paying.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892296"/>
            <a:ext cx="11091672" cy="731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77240" y="4038600"/>
            <a:ext cx="54864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1">
                <a:solidFill>
                  <a:srgbClr val="FB6E44"/>
                </a:solidFill>
                <a:latin typeface="Calibri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4111752"/>
            <a:ext cx="4023360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0A0D77"/>
                </a:solidFill>
                <a:latin typeface="Calibri"/>
              </a:rPr>
              <a:t>The tenant keeps control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77840" y="4120896"/>
            <a:ext cx="585216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They rank their requests and confirm before any charge.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4733544"/>
            <a:ext cx="11091672" cy="73152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7240" y="4879848"/>
            <a:ext cx="54864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2200" b="1">
                <a:solidFill>
                  <a:srgbClr val="FB6E44"/>
                </a:solidFill>
                <a:latin typeface="Calibri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17320" y="4953000"/>
            <a:ext cx="4023360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0A0D77"/>
                </a:solidFill>
                <a:latin typeface="Calibri"/>
              </a:rPr>
              <a:t>Stay present after payment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77840" y="4962144"/>
            <a:ext cx="585216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A case, a name, a deadline, a due date for the deposit.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3657600" cy="17129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0" b="1">
                <a:solidFill>
                  <a:srgbClr val="FB6E44"/>
                </a:solidFill>
                <a:latin typeface="Calibri"/>
              </a:rP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514600"/>
            <a:ext cx="10515600" cy="646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4000" b="0">
                <a:solidFill>
                  <a:srgbClr val="FFFFFF"/>
                </a:solidFill>
                <a:latin typeface="Calibri Light"/>
              </a:rPr>
              <a:t>Develop · Deliver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297936"/>
            <a:ext cx="8686800" cy="2956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700" b="0">
                <a:solidFill>
                  <a:srgbClr val="C9CCF2"/>
                </a:solidFill>
                <a:latin typeface="Calibri"/>
              </a:rPr>
              <a:t>Eleven wireframes, eleven mockups, one clickable prototype.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13631"/>
            <a:ext cx="10515600" cy="8366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Target journey in wireframes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Desktop mockups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Mobile mockups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Recommendations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9DA0D6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9DA0D6"/>
                </a:solidFill>
                <a:latin typeface="Calibri"/>
              </a:rPr>
              <a:t>By Mayare Ouassou   |   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Develop - wireframes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Eleven screens drawn in draw.io, from choosing to moving 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36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page_en_12_825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174" y="1368552"/>
            <a:ext cx="7766602" cy="478536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Deliver - results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A search that speaks in total for the stay, not rent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37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site_resultats_356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368552"/>
            <a:ext cx="7955279" cy="44941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78240" y="1368552"/>
            <a:ext cx="2862072" cy="17764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1">
                <a:solidFill>
                  <a:srgbClr val="1A1A1A"/>
                </a:solidFill>
                <a:latin typeface="Calibri"/>
              </a:rPr>
              <a:t>Fixes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02 · price and budget on the total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06 · bills, registration, weekend filters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03, 07 · dated verification and signer on each row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20 · comparison and ranked requests, no map alongside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Deliver - listing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The total, what was checked, and who signs the contract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38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site_annonce_401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1" y="1368552"/>
            <a:ext cx="6131316" cy="4785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78240" y="1368552"/>
            <a:ext cx="2862072" cy="217017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1">
                <a:solidFill>
                  <a:srgbClr val="1A1A1A"/>
                </a:solidFill>
                <a:latin typeface="Calibri"/>
              </a:rPr>
              <a:t>Fixes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15 · total split by moment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16 · fee named, non-refundable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07, 08 · checked when, and what wasn't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24 · who signs the lease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09 · reviews of the home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19 · free request, confirmation before charge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Deliver - the rules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The rule shown where the promise is made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39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site_regles_524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853" y="1368552"/>
            <a:ext cx="7356852" cy="4785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78240" y="1368552"/>
            <a:ext cx="2862072" cy="139547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1">
                <a:solidFill>
                  <a:srgbClr val="1A1A1A"/>
                </a:solidFill>
                <a:latin typeface="Calibri"/>
              </a:rPr>
              <a:t>Fixes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28 · guarantees and terms reconciled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34 · unlisted resident landlord: can cancel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29 · terms in two pages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21 · public questions before paying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EF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Deliver - mobile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Six moments, three of which don't exist today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40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mobile_resultats_4349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131" y="1368552"/>
            <a:ext cx="1732376" cy="37490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5227320"/>
            <a:ext cx="1737360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lnSpc>
                <a:spcPct val="100000"/>
              </a:lnSpc>
              <a:spcAft>
                <a:spcPts val="500"/>
              </a:spcAft>
            </a:pPr>
            <a:r>
              <a:rPr sz="1250" b="1">
                <a:solidFill>
                  <a:srgbClr val="0A0D77"/>
                </a:solidFill>
                <a:latin typeface="Calibri"/>
              </a:rPr>
              <a:t>Search</a:t>
            </a:r>
          </a:p>
        </p:txBody>
      </p:sp>
      <p:pic>
        <p:nvPicPr>
          <p:cNvPr id="9" name="Picture 8" descr="mobile_annonce_4349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651" y="1368552"/>
            <a:ext cx="1732376" cy="374903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423160" y="5227320"/>
            <a:ext cx="1737360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lnSpc>
                <a:spcPct val="100000"/>
              </a:lnSpc>
              <a:spcAft>
                <a:spcPts val="500"/>
              </a:spcAft>
            </a:pPr>
            <a:r>
              <a:rPr sz="1250" b="1">
                <a:solidFill>
                  <a:srgbClr val="0A0D77"/>
                </a:solidFill>
                <a:latin typeface="Calibri"/>
              </a:rPr>
              <a:t>Choose</a:t>
            </a:r>
          </a:p>
        </p:txBody>
      </p:sp>
      <p:pic>
        <p:nvPicPr>
          <p:cNvPr id="11" name="Picture 10" descr="mobile_confirmer_4349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171" y="1368552"/>
            <a:ext cx="1732376" cy="374903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97679" y="5227320"/>
            <a:ext cx="1737360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lnSpc>
                <a:spcPct val="100000"/>
              </a:lnSpc>
              <a:spcAft>
                <a:spcPts val="500"/>
              </a:spcAft>
            </a:pPr>
            <a:r>
              <a:rPr sz="1250" b="1">
                <a:solidFill>
                  <a:srgbClr val="0A0D77"/>
                </a:solidFill>
                <a:latin typeface="Calibri"/>
              </a:rPr>
              <a:t>Confirm</a:t>
            </a:r>
          </a:p>
        </p:txBody>
      </p:sp>
      <p:pic>
        <p:nvPicPr>
          <p:cNvPr id="13" name="Picture 12" descr="mobile_arrivee_4349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4691" y="1368552"/>
            <a:ext cx="1732376" cy="374903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72199" y="5227320"/>
            <a:ext cx="1737360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lnSpc>
                <a:spcPct val="100000"/>
              </a:lnSpc>
              <a:spcAft>
                <a:spcPts val="500"/>
              </a:spcAft>
            </a:pPr>
            <a:r>
              <a:rPr sz="1250" b="1">
                <a:solidFill>
                  <a:srgbClr val="0A0D77"/>
                </a:solidFill>
                <a:latin typeface="Calibri"/>
              </a:rPr>
              <a:t>Arrive</a:t>
            </a:r>
          </a:p>
        </p:txBody>
      </p:sp>
      <p:pic>
        <p:nvPicPr>
          <p:cNvPr id="15" name="Picture 14" descr="mobile_dossier_4349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211" y="1368552"/>
            <a:ext cx="1732376" cy="374903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46719" y="5227320"/>
            <a:ext cx="1737360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lnSpc>
                <a:spcPct val="100000"/>
              </a:lnSpc>
              <a:spcAft>
                <a:spcPts val="500"/>
              </a:spcAft>
            </a:pPr>
            <a:r>
              <a:rPr sz="1250" b="1">
                <a:solidFill>
                  <a:srgbClr val="0A0D77"/>
                </a:solidFill>
                <a:latin typeface="Calibri"/>
              </a:rPr>
              <a:t>Be followed</a:t>
            </a:r>
          </a:p>
        </p:txBody>
      </p:sp>
      <p:pic>
        <p:nvPicPr>
          <p:cNvPr id="17" name="Picture 16" descr="mobile_caution_43494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23731" y="1368552"/>
            <a:ext cx="1732376" cy="374903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921240" y="5227320"/>
            <a:ext cx="1737360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lnSpc>
                <a:spcPct val="100000"/>
              </a:lnSpc>
              <a:spcAft>
                <a:spcPts val="500"/>
              </a:spcAft>
            </a:pPr>
            <a:r>
              <a:rPr sz="1250" b="1">
                <a:solidFill>
                  <a:srgbClr val="0A0D77"/>
                </a:solidFill>
                <a:latin typeface="Calibri"/>
              </a:rPr>
              <a:t>Get the deposit back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715000"/>
            <a:ext cx="11064240" cy="21183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50" b="0">
                <a:solidFill>
                  <a:srgbClr val="6B6B6B"/>
                </a:solidFill>
                <a:latin typeface="Calibri"/>
              </a:rPr>
              <a:t>Spotahome mobile codes kept: photo collage, icon info cards, list and map toggle. New: confirmation sheet, room-by-room arrival check, dated case, deposit due date.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Evidence - before / after, same tools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Measured with the same tools, the redesign addresses the defects found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41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11091672" cy="332231"/>
          </a:xfrm>
          <a:prstGeom prst="rect">
            <a:avLst/>
          </a:prstGeom>
          <a:solidFill>
            <a:srgbClr val="0A0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50848"/>
            <a:ext cx="618134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Calibri"/>
              </a:rPr>
              <a:t>Measure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59168" y="1450848"/>
            <a:ext cx="133502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Calibri"/>
              </a:rPr>
              <a:t>Current site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13647" y="1450848"/>
            <a:ext cx="1517904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Calibri"/>
              </a:rPr>
              <a:t>Redesign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51007" y="1450848"/>
            <a:ext cx="1179576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Calibri"/>
              </a:rPr>
              <a:t>Change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700784"/>
            <a:ext cx="11091672" cy="34747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1783080"/>
            <a:ext cx="618134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Bastien and Scapin: severity score (critical 3, major 2, minor 1)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59168" y="1783080"/>
            <a:ext cx="133502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64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13647" y="1783080"/>
            <a:ext cx="151790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0A0D77"/>
                </a:solidFill>
                <a:latin typeface="Calibri"/>
              </a:rPr>
              <a:t>10.0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351007" y="1783080"/>
            <a:ext cx="1179576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FB6E44"/>
                </a:solidFill>
                <a:latin typeface="Calibri"/>
              </a:rPr>
              <a:t>-84%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2048256"/>
            <a:ext cx="11091672" cy="3474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2130552"/>
            <a:ext cx="618134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Critical findings not fixed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59168" y="2130552"/>
            <a:ext cx="133502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13647" y="2130552"/>
            <a:ext cx="151790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0A0D77"/>
                </a:solidFill>
                <a:latin typeface="Calibri"/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51007" y="2130552"/>
            <a:ext cx="1179576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FB6E44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2395728"/>
            <a:ext cx="11091672" cy="34747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2478024"/>
            <a:ext cx="618134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Cognitive walkthrough: failed questions out of 40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59168" y="2478024"/>
            <a:ext cx="133502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24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13647" y="2478024"/>
            <a:ext cx="151790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0A0D77"/>
                </a:solidFill>
                <a:latin typeface="Calibri"/>
              </a:rPr>
              <a:t>0 (+2 to test)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351007" y="2478024"/>
            <a:ext cx="1179576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FB6E44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2743200"/>
            <a:ext cx="11091672" cy="3474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8368" y="2825496"/>
            <a:ext cx="618134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KLM: seconds to find the cost of 3 months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59168" y="2825496"/>
            <a:ext cx="133502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52.3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13647" y="2825496"/>
            <a:ext cx="151790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0A0D77"/>
                </a:solidFill>
                <a:latin typeface="Calibri"/>
              </a:rPr>
              <a:t>14.5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351007" y="2825496"/>
            <a:ext cx="1179576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FB6E44"/>
                </a:solidFill>
                <a:latin typeface="Calibri"/>
              </a:rPr>
              <a:t>-72%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3090672"/>
            <a:ext cx="11091672" cy="34747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8368" y="3172968"/>
            <a:ext cx="618134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Accessibility: WCAG defects found by axe-core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59168" y="3172968"/>
            <a:ext cx="133502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340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613647" y="3172968"/>
            <a:ext cx="151790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0A0D77"/>
                </a:solidFill>
                <a:latin typeface="Calibri"/>
              </a:rPr>
              <a:t>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351007" y="3172968"/>
            <a:ext cx="1179576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FB6E44"/>
                </a:solidFill>
                <a:latin typeface="Calibri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438144"/>
            <a:ext cx="11091672" cy="3474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58368" y="3520439"/>
            <a:ext cx="618134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Dark patterns found on listings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059168" y="3520439"/>
            <a:ext cx="133502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6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613647" y="3520439"/>
            <a:ext cx="1517904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0A0D77"/>
                </a:solidFill>
                <a:latin typeface="Calibri"/>
              </a:rPr>
              <a:t>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351007" y="3520439"/>
            <a:ext cx="1179576" cy="2194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00" b="0">
                <a:solidFill>
                  <a:srgbClr val="FB6E44"/>
                </a:solidFill>
                <a:latin typeface="Calibri"/>
              </a:rPr>
              <a:t/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8640" y="4846320"/>
            <a:ext cx="11064240" cy="63855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50" b="0">
                <a:solidFill>
                  <a:srgbClr val="6B6B6B"/>
                </a:solidFill>
                <a:latin typeface="Calibri"/>
              </a:rPr>
              <a:t>Bastien and Scapin: 23 findings fixed, 3 partly, 5 not addressed (listing translation, sign-up wall, map navigation in the app, flatmates, area text). Accessibility measured on the HTML mockups: it only covers what they contain.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50" b="1">
                <a:solidFill>
                  <a:srgbClr val="6B6B6B"/>
                </a:solidFill>
                <a:latin typeface="Calibri"/>
              </a:rPr>
              <a:t>Limit: the evaluator is also the designer. These measures show the redesign addresses the defects; only a test with people will tell whether it's understood.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Evidence - what changed in the brand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An accessibility choice: the brand orange keeps black 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42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3291840" cy="1097280"/>
          </a:xfrm>
          <a:prstGeom prst="rect">
            <a:avLst/>
          </a:prstGeom>
          <a:solidFill>
            <a:srgbClr val="FB6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716024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lnSpc>
                <a:spcPct val="100000"/>
              </a:lnSpc>
              <a:spcAft>
                <a:spcPts val="500"/>
              </a:spcAft>
            </a:pPr>
            <a:r>
              <a:rPr sz="1800" b="1">
                <a:solidFill>
                  <a:srgbClr val="FFFFFF"/>
                </a:solidFill>
                <a:latin typeface="Calibri"/>
              </a:rPr>
              <a:t>Send request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557272"/>
            <a:ext cx="3291840" cy="3718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0">
                <a:solidFill>
                  <a:srgbClr val="6B6B6B"/>
                </a:solidFill>
                <a:latin typeface="Calibri"/>
              </a:rPr>
              <a:t>Current site: white on orange, contrast 2.83 (WCAG asks 4.5)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1368552"/>
            <a:ext cx="3291840" cy="1097280"/>
          </a:xfrm>
          <a:prstGeom prst="rect">
            <a:avLst/>
          </a:prstGeom>
          <a:solidFill>
            <a:srgbClr val="FB6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1716024"/>
            <a:ext cx="3291840" cy="3108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ctr">
              <a:lnSpc>
                <a:spcPct val="100000"/>
              </a:lnSpc>
              <a:spcAft>
                <a:spcPts val="500"/>
              </a:spcAft>
            </a:pPr>
            <a:r>
              <a:rPr sz="1800" b="1">
                <a:solidFill>
                  <a:srgbClr val="1A1A1A"/>
                </a:solidFill>
                <a:latin typeface="Calibri"/>
              </a:rPr>
              <a:t>Send request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2557272"/>
            <a:ext cx="32918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0">
                <a:solidFill>
                  <a:srgbClr val="6B6B6B"/>
                </a:solidFill>
                <a:latin typeface="Calibri"/>
              </a:rPr>
              <a:t>Redesign: black on the same orange, contrast 6.86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0" y="1368552"/>
            <a:ext cx="3776472" cy="15986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250" b="1">
                <a:solidFill>
                  <a:srgbClr val="1A1A1A"/>
                </a:solidFill>
                <a:latin typeface="Calibri"/>
              </a:rPr>
              <a:t>Why this choice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Darkening the orange to reach 4.5 with white would have made it brick-red: the brand would change. Keeping the exact orange and switching text to black respects both the brand and the standard.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Same logic for card hearts and arrows: real named buttons ("Save to favourites", "Next photo").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Recommendations - priorities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Where to start: high impact and low effort first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43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48640" y="1368552"/>
            <a:ext cx="11091672" cy="339852"/>
          </a:xfrm>
          <a:prstGeom prst="rect">
            <a:avLst/>
          </a:prstGeom>
          <a:solidFill>
            <a:srgbClr val="0A0D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50848"/>
            <a:ext cx="5815583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Calibri"/>
              </a:rPr>
              <a:t>Action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93407" y="1450848"/>
            <a:ext cx="142646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Calibri"/>
              </a:rPr>
              <a:t>Impact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39327" y="1450848"/>
            <a:ext cx="1426464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Calibri"/>
              </a:rPr>
              <a:t>Effort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85248" y="1450848"/>
            <a:ext cx="1545336" cy="2118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150" b="1">
                <a:solidFill>
                  <a:srgbClr val="FFFFFF"/>
                </a:solidFill>
                <a:latin typeface="Calibri"/>
              </a:rPr>
              <a:t>Findings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1708404"/>
            <a:ext cx="11091672" cy="35509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1790700"/>
            <a:ext cx="5815583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0A0D77"/>
                </a:solidFill>
                <a:latin typeface="Calibri"/>
              </a:rPr>
              <a:t>Total for the stay on cards and listing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93407" y="1790700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FB6E44"/>
                </a:solidFill>
                <a:latin typeface="Calibri"/>
              </a:rPr>
              <a:t>High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7" y="1790700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Low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85248" y="1790700"/>
            <a:ext cx="1545336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6B6B6B"/>
                </a:solidFill>
                <a:latin typeface="Calibri"/>
              </a:rPr>
              <a:t>02, 14, 15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2063496"/>
            <a:ext cx="11091672" cy="3550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2145792"/>
            <a:ext cx="5815583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0A0D77"/>
                </a:solidFill>
                <a:latin typeface="Calibri"/>
              </a:rPr>
              <a:t>Badge saying in person or remote, and the date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93407" y="2145792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FB6E44"/>
                </a:solidFill>
                <a:latin typeface="Calibri"/>
              </a:rPr>
              <a:t>High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39327" y="2145792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Low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85248" y="2145792"/>
            <a:ext cx="1545336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6B6B6B"/>
                </a:solidFill>
                <a:latin typeface="Calibri"/>
              </a:rPr>
              <a:t>07, 08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2418588"/>
            <a:ext cx="11091672" cy="35509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" y="2500884"/>
            <a:ext cx="5815583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0A0D77"/>
                </a:solidFill>
                <a:latin typeface="Calibri"/>
              </a:rPr>
              <a:t>Tenant confirmation before charge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93407" y="2500884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FB6E44"/>
                </a:solidFill>
                <a:latin typeface="Calibri"/>
              </a:rPr>
              <a:t>High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39327" y="2500884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Medium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985248" y="2500884"/>
            <a:ext cx="1545336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6B6B6B"/>
                </a:solidFill>
                <a:latin typeface="Calibri"/>
              </a:rPr>
              <a:t>19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2773680"/>
            <a:ext cx="11091672" cy="3550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8368" y="2855975"/>
            <a:ext cx="5815583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0A0D77"/>
                </a:solidFill>
                <a:latin typeface="Calibri"/>
              </a:rPr>
              <a:t>Rules in three columns, aligned with the terms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93407" y="2855975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FB6E44"/>
                </a:solidFill>
                <a:latin typeface="Calibri"/>
              </a:rPr>
              <a:t>High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39327" y="2855975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Medium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85248" y="2855975"/>
            <a:ext cx="1545336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6B6B6B"/>
                </a:solidFill>
                <a:latin typeface="Calibri"/>
              </a:rPr>
              <a:t>28, 29, 34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3128772"/>
            <a:ext cx="11091672" cy="35509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8368" y="3211067"/>
            <a:ext cx="5815583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0A0D77"/>
                </a:solidFill>
                <a:latin typeface="Calibri"/>
              </a:rPr>
              <a:t>Tracked case with a named contact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93407" y="3211067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FB6E44"/>
                </a:solidFill>
                <a:latin typeface="Calibri"/>
              </a:rPr>
              <a:t>High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39327" y="3211067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High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985248" y="3211067"/>
            <a:ext cx="1545336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6B6B6B"/>
                </a:solidFill>
                <a:latin typeface="Calibri"/>
              </a:rPr>
              <a:t>32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3483863"/>
            <a:ext cx="11091672" cy="3550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58368" y="3566159"/>
            <a:ext cx="5815583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0A0D77"/>
                </a:solidFill>
                <a:latin typeface="Calibri"/>
              </a:rPr>
              <a:t>Public replies signed by a person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93407" y="3566159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Medium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39327" y="3566159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Low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985248" y="3566159"/>
            <a:ext cx="1545336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6B6B6B"/>
                </a:solidFill>
                <a:latin typeface="Calibri"/>
              </a:rPr>
              <a:t>replies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3838956"/>
            <a:ext cx="11091672" cy="35509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58368" y="3921252"/>
            <a:ext cx="5815583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0A0D77"/>
                </a:solidFill>
                <a:latin typeface="Calibri"/>
              </a:rPr>
              <a:t>Admin fee in euros, included in the total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93407" y="3921252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FB6E44"/>
                </a:solidFill>
                <a:latin typeface="Calibri"/>
              </a:rPr>
              <a:t>High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39327" y="3921252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Low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985248" y="3921252"/>
            <a:ext cx="1545336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6B6B6B"/>
                </a:solidFill>
                <a:latin typeface="Calibri"/>
              </a:rPr>
              <a:t>dark patterns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48640" y="4194048"/>
            <a:ext cx="11091672" cy="3550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58368" y="4276344"/>
            <a:ext cx="5815583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0A0D77"/>
                </a:solidFill>
                <a:latin typeface="Calibri"/>
              </a:rPr>
              <a:t>Accessible names for card buttons (heart, arrows)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693407" y="4276344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Medium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339327" y="4276344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Low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985248" y="4276344"/>
            <a:ext cx="1545336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6B6B6B"/>
                </a:solidFill>
                <a:latin typeface="Calibri"/>
              </a:rPr>
              <a:t>WCAG 4.1.2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48640" y="4549140"/>
            <a:ext cx="11091672" cy="355092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58368" y="4631436"/>
            <a:ext cx="5815583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0A0D77"/>
                </a:solidFill>
                <a:latin typeface="Calibri"/>
              </a:rPr>
              <a:t>Requests ranked by the tenant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93407" y="4631436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Medium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339327" y="4631436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High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985248" y="4631436"/>
            <a:ext cx="1545336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6B6B6B"/>
                </a:solidFill>
                <a:latin typeface="Calibri"/>
              </a:rPr>
              <a:t>20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48640" y="4904232"/>
            <a:ext cx="11091672" cy="3550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58368" y="4986528"/>
            <a:ext cx="5815583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0A0D77"/>
                </a:solidFill>
                <a:latin typeface="Calibri"/>
              </a:rPr>
              <a:t>Dated reviews per home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693407" y="4986528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Medium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339327" y="4986528"/>
            <a:ext cx="1426464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1A1A1A"/>
                </a:solidFill>
                <a:latin typeface="Calibri"/>
              </a:rPr>
              <a:t>Medium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985248" y="4986528"/>
            <a:ext cx="1545336" cy="2270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250" b="0">
                <a:solidFill>
                  <a:srgbClr val="6B6B6B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3657600" cy="17129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0" b="1">
                <a:solidFill>
                  <a:srgbClr val="FB6E44"/>
                </a:solidFill>
                <a:latin typeface="Calibri"/>
              </a:rP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514600"/>
            <a:ext cx="10515600" cy="646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4000" b="0">
                <a:solidFill>
                  <a:srgbClr val="FFFFFF"/>
                </a:solidFill>
                <a:latin typeface="Calibri Light"/>
              </a:rPr>
              <a:t>Validate and next steps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297936"/>
            <a:ext cx="8686800" cy="29565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700" b="0">
                <a:solidFill>
                  <a:srgbClr val="C9CCF2"/>
                </a:solidFill>
                <a:latin typeface="Calibri"/>
              </a:rPr>
              <a:t>What still needs checking with real people.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13631"/>
            <a:ext cx="10515600" cy="4302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Hypotheses and ready-made tools</a:t>
            </a:r>
          </a:p>
          <a:p>
            <a:pPr algn="l">
              <a:lnSpc>
                <a:spcPct val="100000"/>
              </a:lnSpc>
              <a:spcAft>
                <a:spcPts val="100"/>
              </a:spcAft>
            </a:pPr>
            <a:r>
              <a:rPr sz="1250" b="0">
                <a:solidFill>
                  <a:srgbClr val="DDE0FF"/>
                </a:solidFill>
                <a:latin typeface="Calibri"/>
              </a:rPr>
              <a:t>·  Limits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9DA0D6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9DA0D6"/>
                </a:solidFill>
                <a:latin typeface="Calibri"/>
              </a:rPr>
              <a:t>By Mayare Ouassou   |   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Validate - hypotheses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Six hypotheses, three tools ready to run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45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1368552"/>
            <a:ext cx="640080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FB6E44"/>
                </a:solidFill>
                <a:latin typeface="Calibri"/>
              </a:rPr>
              <a:t>H1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1386840"/>
            <a:ext cx="493776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Finding the real cost after requesting tips trust over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804416"/>
            <a:ext cx="640080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FB6E44"/>
                </a:solidFill>
                <a:latin typeface="Calibri"/>
              </a:rPr>
              <a:t>H2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4440" y="1822704"/>
            <a:ext cx="493776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"Verified" is read as "recently visited"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2240280"/>
            <a:ext cx="640080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FB6E44"/>
                </a:solidFill>
                <a:latin typeface="Calibri"/>
              </a:rPr>
              <a:t>H3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34440" y="2258568"/>
            <a:ext cx="493776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Before arriving, people don't know what lets them cancel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76144"/>
            <a:ext cx="640080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FB6E44"/>
                </a:solidFill>
                <a:latin typeface="Calibri"/>
              </a:rPr>
              <a:t>H4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2694432"/>
            <a:ext cx="493776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Without visible tracking, people turn to workarounds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112008"/>
            <a:ext cx="640080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FB6E44"/>
                </a:solidFill>
                <a:latin typeface="Calibri"/>
              </a:rPr>
              <a:t>H5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4440" y="3130296"/>
            <a:ext cx="493776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Fear of having nowhere pushes blind requests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3547872"/>
            <a:ext cx="640080" cy="26517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500" b="1">
                <a:solidFill>
                  <a:srgbClr val="FB6E44"/>
                </a:solidFill>
                <a:latin typeface="Calibri"/>
              </a:rPr>
              <a:t>H6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40" y="3566160"/>
            <a:ext cx="4937760" cy="23469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A named contact matters more than written guarantees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675120" y="1368552"/>
            <a:ext cx="4965192" cy="1028700"/>
          </a:xfrm>
          <a:prstGeom prst="rect">
            <a:avLst/>
          </a:prstGeom>
          <a:solidFill>
            <a:srgbClr val="E3F0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03720" y="1551432"/>
            <a:ext cx="4507992" cy="2423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50" b="1">
                <a:solidFill>
                  <a:srgbClr val="0A0D77"/>
                </a:solidFill>
                <a:latin typeface="Calibri"/>
              </a:rPr>
              <a:t>Interview guide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03720" y="1866899"/>
            <a:ext cx="4507992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8 people, 60 min. Comprehensive interview, photo-elicitation on real listings, sorting 10 "does it count?" cards against the terms.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675120" y="2561844"/>
            <a:ext cx="4965192" cy="1028700"/>
          </a:xfrm>
          <a:prstGeom prst="rect">
            <a:avLst/>
          </a:prstGeom>
          <a:solidFill>
            <a:srgbClr val="D4F5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903720" y="2744724"/>
            <a:ext cx="4507992" cy="2423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50" b="1">
                <a:solidFill>
                  <a:srgbClr val="0A0D77"/>
                </a:solidFill>
                <a:latin typeface="Calibri"/>
              </a:rPr>
              <a:t>Test guide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3060192"/>
            <a:ext cx="4507992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8 people, 45 min, 5 tasks, current site against prototype. Target: total estimated within €50, 80% success without help.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75120" y="3755136"/>
            <a:ext cx="4965192" cy="1028700"/>
          </a:xfrm>
          <a:prstGeom prst="rect">
            <a:avLst/>
          </a:prstGeom>
          <a:solidFill>
            <a:srgbClr val="F4EF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903720" y="3938016"/>
            <a:ext cx="4507992" cy="242315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350" b="1">
                <a:solidFill>
                  <a:srgbClr val="0A0D77"/>
                </a:solidFill>
                <a:latin typeface="Calibri"/>
              </a:rPr>
              <a:t>Survey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03720" y="4253484"/>
            <a:ext cx="4507992" cy="4023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200" b="0">
                <a:solidFill>
                  <a:srgbClr val="1A1A1A"/>
                </a:solidFill>
                <a:latin typeface="Calibri"/>
              </a:rPr>
              <a:t>22 questions, 7 minutes, 300 answers targeted including 100 via Spotahome, to measure H1 to H6 at scale.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042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100" b="1">
                <a:solidFill>
                  <a:srgbClr val="FB6E44"/>
                </a:solidFill>
                <a:latin typeface="Calibri"/>
              </a:rPr>
              <a:t>Limits - and 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3128"/>
            <a:ext cx="11064240" cy="43281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>
                <a:solidFill>
                  <a:srgbClr val="0A0D77"/>
                </a:solidFill>
                <a:latin typeface="Calibri Light"/>
              </a:rPr>
              <a:t>What this research doesn't say, and what to do next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19088"/>
            <a:ext cx="7315200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Spotahome · Booking without visiting · Working document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6419088"/>
            <a:ext cx="3776472" cy="1737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r">
              <a:lnSpc>
                <a:spcPct val="100000"/>
              </a:lnSpc>
              <a:spcAft>
                <a:spcPts val="500"/>
              </a:spcAft>
            </a:pPr>
            <a:r>
              <a:rPr sz="900" b="0">
                <a:solidFill>
                  <a:srgbClr val="6B6B6B"/>
                </a:solidFill>
                <a:latin typeface="Calibri"/>
              </a:rPr>
              <a:t>By Mayare Ouassou   |   46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6327648"/>
            <a:ext cx="11094415" cy="0"/>
          </a:xfrm>
          <a:prstGeom prst="line">
            <a:avLst/>
          </a:prstGeom>
          <a:ln w="6350">
            <a:solidFill>
              <a:srgbClr val="D0D0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1368552"/>
            <a:ext cx="5394960" cy="21930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1">
                <a:solidFill>
                  <a:srgbClr val="1A1A1A"/>
                </a:solidFill>
                <a:latin typeface="Calibri"/>
              </a:rPr>
              <a:t>Limits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Reviews over-represent extremes, and some positive reviews are solicited.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Reddit could not be collected (access denied).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The journey after sign-up is rebuilt from the terms, help centre and reviews, not observed.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The benchmark relies on competitors' public pages.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1">
                <a:solidFill>
                  <a:srgbClr val="1A1A1A"/>
                </a:solidFill>
                <a:latin typeface="Calibri"/>
              </a:rPr>
              <a:t>No interview, test or survey was run: the profiles are ideal types, not people.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5352" y="1368552"/>
            <a:ext cx="5394960" cy="2193036"/>
          </a:xfrm>
          <a:prstGeom prst="rect">
            <a:avLst/>
          </a:prstGeom>
          <a:noFill/>
        </p:spPr>
        <p:txBody>
          <a:bodyPr wrap="square" anchor="t" lIns="0" rIns="0" tIns="0" bIns="0"/>
          <a:lstStyle/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1">
                <a:solidFill>
                  <a:srgbClr val="1A1A1A"/>
                </a:solidFill>
                <a:latin typeface="Calibri"/>
              </a:rPr>
              <a:t>Next steps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1. Run the 8 interviews and the card sort.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2. Send out the survey.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3. Test the prototype against the current site.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4. Ship the total for the stay and the dated badge first: low effort, high impact.</a:t>
            </a:r>
          </a:p>
          <a:p>
            <a:pPr algn="l">
              <a:lnSpc>
                <a:spcPct val="100000"/>
              </a:lnSpc>
              <a:spcAft>
                <a:spcPts val="900"/>
              </a:spcAft>
            </a:pPr>
            <a:r>
              <a:rPr sz="1300" b="0">
                <a:solidFill>
                  <a:srgbClr val="1A1A1A"/>
                </a:solidFill>
                <a:latin typeface="Calibri"/>
              </a:rPr>
              <a:t>5. Track four metrics: share of 1-star reviews, chargebacks, reply time after payment, gap between price shown and paid.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